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94" r:id="rId2"/>
    <p:sldId id="256" r:id="rId3"/>
    <p:sldId id="257" r:id="rId4"/>
    <p:sldId id="258" r:id="rId5"/>
    <p:sldId id="259" r:id="rId6"/>
    <p:sldId id="270" r:id="rId7"/>
    <p:sldId id="275" r:id="rId8"/>
    <p:sldId id="276" r:id="rId9"/>
    <p:sldId id="277" r:id="rId10"/>
    <p:sldId id="279" r:id="rId11"/>
    <p:sldId id="280" r:id="rId12"/>
    <p:sldId id="281" r:id="rId13"/>
    <p:sldId id="282" r:id="rId14"/>
    <p:sldId id="288" r:id="rId15"/>
    <p:sldId id="289" r:id="rId16"/>
    <p:sldId id="290" r:id="rId17"/>
    <p:sldId id="291" r:id="rId18"/>
    <p:sldId id="293" r:id="rId19"/>
    <p:sldId id="286" r:id="rId20"/>
    <p:sldId id="292"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D5B4CC-66D2-D2BA-7C43-E6FC50D734E4}" v="25" dt="2024-08-19T20:24:00.916"/>
  </p1510:revLst>
</p1510:revInfo>
</file>

<file path=ppt/tableStyles.xml><?xml version="1.0" encoding="utf-8"?>
<a:tblStyleLst xmlns:a="http://schemas.openxmlformats.org/drawingml/2006/main" def="{332502FA-1C89-47B8-9177-B6D875E9CEFF}">
  <a:tblStyle styleId="{332502FA-1C89-47B8-9177-B6D875E9CEF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447" autoAdjust="0"/>
  </p:normalViewPr>
  <p:slideViewPr>
    <p:cSldViewPr snapToGrid="0">
      <p:cViewPr varScale="1">
        <p:scale>
          <a:sx n="106" d="100"/>
          <a:sy n="106" d="100"/>
        </p:scale>
        <p:origin x="1158"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gcc02.safelinks.protection.outlook.com/?url=https%3A%2F%2Fsupport.ebird.org%2Fen%2Fsupport%2Fsolutions%2Farticles%2F48001064570-crediting-media&amp;data=05%7C02%7Cpamela_toschik%40fws.gov%7C21cb079db56246a6043c08dc96117bbd%7C0693b5ba4b184d7b9341f32f400a5494%7C0%7C0%7C638550249070000289%7CUnknown%7CTWFpbGZsb3d8eyJWIjoiMC4wLjAwMDAiLCJQIjoiV2luMzIiLCJBTiI6Ik1haWwiLCJXVCI6Mn0%3D%7C0%7C%7C%7C&amp;sdata=cGJXAiDmaONNdBN5oybGtYcfMMdV%2F6MAkL7LQ3PzoeM%3D&amp;reserved=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r2rbirds.org/on-alert-species/evening-grosbeak/"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Species Name © Contributor’s Name; Cornell Lab of Ornithology | Macaulay Library OR</a:t>
            </a:r>
          </a:p>
          <a:p>
            <a:r>
              <a:rPr lang="en-US" dirty="0"/>
              <a:t>Species Name by Contributor’s Name; Cornell Lab of Ornithology | Macaulay Library</a:t>
            </a:r>
          </a:p>
          <a:p>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b="0" i="0" dirty="0">
                <a:solidFill>
                  <a:srgbClr val="242424"/>
                </a:solidFill>
                <a:effectLst/>
                <a:highlight>
                  <a:srgbClr val="FFFFFF"/>
                </a:highlight>
                <a:latin typeface="Gibson Book"/>
              </a:rPr>
              <a:t>Another way to give access to teachers to videos if PowerPoint is problematic for them, would be to embed them in the website, which you can find instructions at the bottom of this page </a:t>
            </a:r>
            <a:r>
              <a:rPr lang="en-US" sz="1800" b="0" i="0" dirty="0">
                <a:solidFill>
                  <a:srgbClr val="242424"/>
                </a:solidFill>
                <a:effectLst/>
                <a:highlight>
                  <a:srgbClr val="FFFFFF"/>
                </a:highlight>
                <a:latin typeface="Gibson Book"/>
                <a:hlinkClick r:id="rId3"/>
              </a:rPr>
              <a:t>https://support.ebird.org/en/support/solutions/articles/48001064570-crediting-media</a:t>
            </a:r>
            <a:r>
              <a:rPr lang="en-US" sz="1800" b="0" i="0" dirty="0">
                <a:solidFill>
                  <a:srgbClr val="242424"/>
                </a:solidFill>
                <a:effectLst/>
                <a:highlight>
                  <a:srgbClr val="FFFFFF"/>
                </a:highlight>
                <a:latin typeface="Gibson Book"/>
              </a:rPr>
              <a:t> (you’ll see that the info on crediting assets is outdated &amp; I’ve let someone know this).</a:t>
            </a:r>
            <a:endParaRPr lang="en-US" b="0" i="0" dirty="0">
              <a:solidFill>
                <a:srgbClr val="242424"/>
              </a:solidFill>
              <a:effectLst/>
              <a:highlight>
                <a:srgbClr val="FFFFFF"/>
              </a:highlight>
              <a:latin typeface="Segoe UI" panose="020B0502040204020203" pitchFamily="34" charset="0"/>
            </a:endParaRPr>
          </a:p>
          <a:p>
            <a:endParaRPr lang="en-US" dirty="0"/>
          </a:p>
        </p:txBody>
      </p:sp>
    </p:spTree>
    <p:extLst>
      <p:ext uri="{BB962C8B-B14F-4D97-AF65-F5344CB8AC3E}">
        <p14:creationId xmlns:p14="http://schemas.microsoft.com/office/powerpoint/2010/main" val="3040067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7395d6a963_1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7395d6a963_1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start with a conversation about the article the class read – </a:t>
            </a:r>
          </a:p>
          <a:p>
            <a:pPr marL="0" lvl="0" indent="0" algn="l" rtl="0">
              <a:spcBef>
                <a:spcPts val="0"/>
              </a:spcBef>
              <a:spcAft>
                <a:spcPts val="0"/>
              </a:spcAft>
              <a:buNone/>
            </a:pPr>
            <a:r>
              <a:rPr lang="en-US" dirty="0"/>
              <a:t>- what did they learn?</a:t>
            </a:r>
          </a:p>
          <a:p>
            <a:pPr marL="0" lvl="0" indent="0" algn="l" rtl="0">
              <a:spcBef>
                <a:spcPts val="0"/>
              </a:spcBef>
              <a:spcAft>
                <a:spcPts val="0"/>
              </a:spcAft>
              <a:buNone/>
            </a:pPr>
            <a:r>
              <a:rPr lang="en-US" dirty="0"/>
              <a:t>- we are going to talk a little more about flight, migration and saving birds from window collisions</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7395d6a963_2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7395d6a963_2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[videos of turkey vulture and hummingbird]  </a:t>
            </a:r>
          </a:p>
          <a:p>
            <a:pPr marL="0" lvl="0" indent="0" algn="l" rtl="0">
              <a:spcBef>
                <a:spcPts val="0"/>
              </a:spcBef>
              <a:spcAft>
                <a:spcPts val="0"/>
              </a:spcAft>
              <a:buNone/>
            </a:pPr>
            <a:r>
              <a:rPr lang="en-US" dirty="0"/>
              <a:t>Turkey vultures may soar for hours at a time.  Other birds, like the wandering albatross – a very large seabird, may soar for months without landing, using the wind and air currents over the ocean to stay aloft.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Hummingbirds move quickly around the environment, darting from flower to flower</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While there are some other birds that can hover, like harriers, kestrels, osprey, and kingfishers, there are no other types of birds that can fly backwards – only hummingbirds can do this.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[videos updated, need to </a:t>
            </a:r>
            <a:r>
              <a:rPr lang="en-US"/>
              <a:t>update crediting]</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395d6a963_2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395d6a963_2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7395d6a963_7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7395d6a963_7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7395d6a963_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7395d6a963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7395d6a963_2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7395d6a963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74a302eb9d_5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74a302eb9d_5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You might see more robins here in some parts of the year, but it’s quite possible to see robins in Massachusetts all year round.</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updated, need to update crediting]</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83ab054069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83ab054069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Yellow warblers are relatively long distance migrants – if you see a yellow warbler in Massachusetts during our winter, you know something went very wrong for that bird – it should be eating insects down in Mexico or Panama.</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updated, need to update crediting]</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7395d6a963_8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7395d6a963_8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Artic terns fly even further each spring and fall – traveling almost 50,000 miles each year as they travel from their breeding grounds in the Arctic to their non-breeding grounds in Antarctica.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[Imaged updated, need to update crediting]</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7395d6a963_7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7395d6a963_7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7395d6a963_7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7395d6a963_7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dc9f312fb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dc9f312fb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Birds don’t see glass – the see the reflection of the trees and sky on the windows, and sometimes they can see through windows to trees or sky on the other side, and they try to fly through with bad outcomes.  Lights on buildings at night attract birds and increase the risk that the birds will collide with the buildings or glass.</a:t>
            </a:r>
          </a:p>
          <a:p>
            <a:r>
              <a:rPr lang="en-US" dirty="0"/>
              <a:t>Bird collisions are estimated to kill over a billion birds per year, which represents about 1 out of every 10 birds on the landscape in the spring.</a:t>
            </a:r>
          </a:p>
          <a:p>
            <a:r>
              <a:rPr lang="en-US" dirty="0"/>
              <a:t>This is an unsustainable loss for birds.</a:t>
            </a:r>
          </a:p>
          <a:p>
            <a:r>
              <a:rPr lang="en-US" dirty="0"/>
              <a:t>Often when people see one bird collide with a window they don’t realize that is happening at many houses, offices, and schools all over. When you start to add up one bird here and one bird there across all of the buildings in the US, we are losing a billion or more birds each year.</a:t>
            </a:r>
          </a:p>
          <a:p>
            <a:endParaRPr lang="en-US" dirty="0"/>
          </a:p>
          <a:p>
            <a:r>
              <a:rPr lang="en-US" dirty="0"/>
              <a:t>I want to share a story of a specific bird, Evening Grosbeak #228.  </a:t>
            </a:r>
          </a:p>
          <a:p>
            <a:r>
              <a:rPr lang="en-US" b="0" i="0" dirty="0">
                <a:solidFill>
                  <a:srgbClr val="4A4A4A"/>
                </a:solidFill>
                <a:effectLst/>
                <a:latin typeface="Source Sans Pro" panose="020B0503030403020204" pitchFamily="34" charset="0"/>
              </a:rPr>
              <a:t>On April 4th, 2022, David </a:t>
            </a:r>
            <a:r>
              <a:rPr lang="en-US" b="0" i="0" dirty="0" err="1">
                <a:solidFill>
                  <a:srgbClr val="4A4A4A"/>
                </a:solidFill>
                <a:effectLst/>
                <a:latin typeface="Source Sans Pro" panose="020B0503030403020204" pitchFamily="34" charset="0"/>
              </a:rPr>
              <a:t>Yeany</a:t>
            </a:r>
            <a:r>
              <a:rPr lang="en-US" b="0" i="0" dirty="0">
                <a:solidFill>
                  <a:srgbClr val="4A4A4A"/>
                </a:solidFill>
                <a:effectLst/>
                <a:latin typeface="Source Sans Pro" panose="020B0503030403020204" pitchFamily="34" charset="0"/>
              </a:rPr>
              <a:t>, an avian ecologist with the Pennsylvania Natural Heritage Program, banded evening grosbeak number 228 and 17 flock mates in Aroostook County, Maine. </a:t>
            </a:r>
          </a:p>
          <a:p>
            <a:r>
              <a:rPr lang="en-US" b="0" i="0" dirty="0">
                <a:solidFill>
                  <a:srgbClr val="4A4A4A"/>
                </a:solidFill>
                <a:effectLst/>
                <a:latin typeface="Source Sans Pro" panose="020B0503030403020204" pitchFamily="34" charset="0"/>
              </a:rPr>
              <a:t>Bird bands are metal bracelets placed around the leg that have a unique number to identify the bird, and some birds like this one also get a unique combination of colored plastic bands so a research can identify an individual bird by looking at the colored bands with binoculars.  Bird bands are like snow flakes – each band is unique so we can study individual birds.</a:t>
            </a:r>
          </a:p>
          <a:p>
            <a:r>
              <a:rPr lang="en-US" b="0" i="0" dirty="0">
                <a:solidFill>
                  <a:srgbClr val="4A4A4A"/>
                </a:solidFill>
                <a:effectLst/>
                <a:latin typeface="Source Sans Pro" panose="020B0503030403020204" pitchFamily="34" charset="0"/>
              </a:rPr>
              <a:t>As part of a </a:t>
            </a:r>
            <a:r>
              <a:rPr lang="en-US" b="0" i="0" u="sng" dirty="0">
                <a:solidFill>
                  <a:srgbClr val="0066CC"/>
                </a:solidFill>
                <a:effectLst/>
                <a:latin typeface="Source Sans Pro" panose="020B0503030403020204" pitchFamily="34" charset="0"/>
                <a:hlinkClick r:id="rId3"/>
              </a:rPr>
              <a:t>larger project focused on conserving evening grosbeaks</a:t>
            </a:r>
            <a:r>
              <a:rPr lang="en-US" b="0" i="0" dirty="0">
                <a:solidFill>
                  <a:srgbClr val="4A4A4A"/>
                </a:solidFill>
                <a:effectLst/>
                <a:latin typeface="Source Sans Pro" panose="020B0503030403020204" pitchFamily="34" charset="0"/>
              </a:rPr>
              <a:t>, David also attached a radio tag to 228. </a:t>
            </a:r>
          </a:p>
          <a:p>
            <a:r>
              <a:rPr lang="en-US" b="0" i="0" dirty="0">
                <a:solidFill>
                  <a:srgbClr val="4A4A4A"/>
                </a:solidFill>
                <a:effectLst/>
                <a:latin typeface="Source Sans Pro" panose="020B0503030403020204" pitchFamily="34" charset="0"/>
              </a:rPr>
              <a:t>The tiny radio tag is like a little backpack that pings radio towers and tells the researcher approximately where the bird is in the world.</a:t>
            </a:r>
          </a:p>
          <a:p>
            <a:r>
              <a:rPr lang="en-US" b="0" i="0" dirty="0">
                <a:solidFill>
                  <a:srgbClr val="4A4A4A"/>
                </a:solidFill>
                <a:effectLst/>
                <a:latin typeface="Source Sans Pro" panose="020B0503030403020204" pitchFamily="34" charset="0"/>
              </a:rPr>
              <a:t>Almost two months later, 228’s radio tag was heard near Cap Gaspe, Quebec, about 240 miles northeast of where he was banded. David believes 228 may have spent the nesting season near Cap Gaspe. </a:t>
            </a:r>
          </a:p>
          <a:p>
            <a:r>
              <a:rPr lang="en-US" b="0" i="0" dirty="0">
                <a:solidFill>
                  <a:srgbClr val="4A4A4A"/>
                </a:solidFill>
                <a:effectLst/>
                <a:latin typeface="Source Sans Pro" panose="020B0503030403020204" pitchFamily="34" charset="0"/>
              </a:rPr>
              <a:t>Six months later and 920 miles away in Grand Bend, Ontario, 228 was killed when he collided with a home window. Evening Grosbeak 228 was around a year and a half old.</a:t>
            </a:r>
          </a:p>
          <a:p>
            <a:r>
              <a:rPr lang="en-US" b="0" i="0" dirty="0">
                <a:solidFill>
                  <a:srgbClr val="4A4A4A"/>
                </a:solidFill>
                <a:effectLst/>
                <a:latin typeface="Source Sans Pro" panose="020B0503030403020204" pitchFamily="34" charset="0"/>
              </a:rPr>
              <a:t>Evening grosbeaks can live for at least 16 years, and #228 could have survived if the homeowner had known to take some simple actions to make their windows safe.</a:t>
            </a:r>
          </a:p>
          <a:p>
            <a:r>
              <a:rPr lang="en-US" b="0" i="0" dirty="0">
                <a:solidFill>
                  <a:srgbClr val="4A4A4A"/>
                </a:solidFill>
                <a:effectLst/>
                <a:latin typeface="Source Sans Pro" panose="020B0503030403020204" pitchFamily="34" charset="0"/>
              </a:rPr>
              <a:t>The photo on the right is a photo of a window at my friend’s house that was retrofit to make it bird safe – it has dots spaced two inches apart on the outside of the window – birds can see these dots and don’t get confused and fly into the window.  And this other photo is a photo of my house where we also installed dots on the window after a catbird met an untimely end. </a:t>
            </a:r>
            <a:endParaRPr lang="en-US" dirty="0"/>
          </a:p>
          <a:p>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The good news is that all of these deaths are preventable with a few simple actions.</a:t>
            </a:r>
          </a:p>
          <a:p>
            <a:endParaRPr lang="en-US" dirty="0"/>
          </a:p>
          <a:p>
            <a:endParaRPr lang="en-US" dirty="0"/>
          </a:p>
          <a:p>
            <a:r>
              <a:rPr lang="en-US" dirty="0"/>
              <a:t>Image credits:</a:t>
            </a:r>
          </a:p>
          <a:p>
            <a:r>
              <a:rPr lang="en-US" dirty="0"/>
              <a:t>D. </a:t>
            </a:r>
            <a:r>
              <a:rPr lang="en-US" dirty="0" err="1"/>
              <a:t>Yeary</a:t>
            </a:r>
            <a:r>
              <a:rPr lang="en-US" dirty="0"/>
              <a:t> banded evening grosbeak.png, D. </a:t>
            </a:r>
            <a:r>
              <a:rPr lang="en-US" dirty="0" err="1"/>
              <a:t>Yeany</a:t>
            </a:r>
            <a:r>
              <a:rPr lang="en-US" dirty="0"/>
              <a:t>, Copyrighted, All Rights Reserved - Used by Permission, https://www.fws.gov/media/d-yeary-banded-evening-grosbeakpng</a:t>
            </a:r>
          </a:p>
          <a:p>
            <a:r>
              <a:rPr lang="en-US" dirty="0"/>
              <a:t>USGS BBL Web.png, USGS Bird Banding Lab/USGS Bird Banding Lab (BBL), Copyrighted, All Rights Reserved - Used by Permission, https://www.fws.gov/media/usgs-bbl-webpng</a:t>
            </a:r>
          </a:p>
          <a:p>
            <a:r>
              <a:rPr lang="en-US" dirty="0"/>
              <a:t>Bird-friendly window with dot pattern decal to prevent collisions, Joelle Gehring/USFWS, Public Domain, https://www.fws.gov/media/bird-friendly-window-dot-pattern-decal-prevent-collisions</a:t>
            </a:r>
          </a:p>
          <a:p>
            <a:endParaRPr lang="en-US" dirty="0"/>
          </a:p>
        </p:txBody>
      </p:sp>
    </p:spTree>
    <p:extLst>
      <p:ext uri="{BB962C8B-B14F-4D97-AF65-F5344CB8AC3E}">
        <p14:creationId xmlns:p14="http://schemas.microsoft.com/office/powerpoint/2010/main" val="3309320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 few things we can all do to save birds</a:t>
            </a:r>
          </a:p>
          <a:p>
            <a:r>
              <a:rPr lang="en-US" dirty="0"/>
              <a:t>- turn off lights at night when we don’t need them</a:t>
            </a:r>
          </a:p>
          <a:p>
            <a:r>
              <a:rPr lang="en-US" dirty="0"/>
              <a:t>- mark the window</a:t>
            </a:r>
          </a:p>
          <a:p>
            <a:pPr lvl="1"/>
            <a:r>
              <a:rPr lang="en-US" dirty="0"/>
              <a:t>Some examples of window markings are here – the first one is decals spaced 2 inches apart on the outside of the window, </a:t>
            </a:r>
          </a:p>
          <a:p>
            <a:pPr lvl="1"/>
            <a:r>
              <a:rPr lang="en-US" dirty="0"/>
              <a:t>the middle photo shows two products – one is a custom film with the birds at the top and the other is the dots spaced 2 inches apart – both are on the outside of the window, it also shows an interpretive sign – this tells visitors to the building why there are dots on the windows and encourages them to make their home windows safe for birds, and </a:t>
            </a:r>
          </a:p>
          <a:p>
            <a:pPr lvl="1"/>
            <a:r>
              <a:rPr lang="en-US" dirty="0"/>
              <a:t>the third shows </a:t>
            </a:r>
            <a:r>
              <a:rPr lang="en-US" dirty="0" err="1"/>
              <a:t>acopian</a:t>
            </a:r>
            <a:r>
              <a:rPr lang="en-US" dirty="0"/>
              <a:t> cords – these are nylon strings hanging on the outside of the window to break up the reflection.</a:t>
            </a:r>
          </a:p>
          <a:p>
            <a:pPr lvl="1"/>
            <a:endParaRPr lang="en-US" dirty="0"/>
          </a:p>
          <a:p>
            <a:pPr lvl="1"/>
            <a:r>
              <a:rPr lang="en-US" dirty="0"/>
              <a:t>All of these techniques can save birds.</a:t>
            </a:r>
          </a:p>
          <a:p>
            <a:pPr lvl="1"/>
            <a:endParaRPr lang="en-US" dirty="0"/>
          </a:p>
          <a:p>
            <a:pPr lvl="1"/>
            <a:endParaRPr lang="en-US" dirty="0"/>
          </a:p>
        </p:txBody>
      </p:sp>
    </p:spTree>
    <p:extLst>
      <p:ext uri="{BB962C8B-B14F-4D97-AF65-F5344CB8AC3E}">
        <p14:creationId xmlns:p14="http://schemas.microsoft.com/office/powerpoint/2010/main" val="2820546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6617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All photos are from flickr.com, all are creative commons license, can be shared with attribution for non-commercial purposes</a:t>
            </a:r>
          </a:p>
          <a:p>
            <a:r>
              <a:rPr lang="en-US" dirty="0"/>
              <a:t>American Goldfinch – Jim </a:t>
            </a:r>
            <a:r>
              <a:rPr lang="en-US" dirty="0" err="1"/>
              <a:t>Mullhaupt</a:t>
            </a:r>
            <a:r>
              <a:rPr lang="en-US" dirty="0"/>
              <a:t> – these birds like to eat thistle seeds from plants or your bird feeders, coming close to homes puts them at risk for collisions</a:t>
            </a:r>
          </a:p>
          <a:p>
            <a:r>
              <a:rPr lang="en-US" dirty="0"/>
              <a:t>Black and white warbler – Gregory </a:t>
            </a:r>
            <a:r>
              <a:rPr lang="en-US" dirty="0" err="1"/>
              <a:t>Slobrdr</a:t>
            </a:r>
            <a:r>
              <a:rPr lang="en-US" dirty="0"/>
              <a:t> Smith – these birds migrate to South America in the non-breeding season, and make a squeaky wheel sound in the spring</a:t>
            </a:r>
          </a:p>
          <a:p>
            <a:r>
              <a:rPr lang="en-US" dirty="0"/>
              <a:t>Black-throated blue warbler – Larry Hubble – these birds like to forage for insects on the underside of leaves in the forest</a:t>
            </a:r>
          </a:p>
          <a:p>
            <a:r>
              <a:rPr lang="en-US" dirty="0"/>
              <a:t>Brown creeper – Vicki DeLoach – these birds have a spine-tipped tail that helps them brace themselves to forage for insects on tree trunks</a:t>
            </a:r>
          </a:p>
          <a:p>
            <a:r>
              <a:rPr lang="en-US" dirty="0"/>
              <a:t>Common yellow-throat – Jerry McFarland – these birds like to live in marshy areas and make a “</a:t>
            </a:r>
            <a:r>
              <a:rPr lang="en-US" dirty="0" err="1"/>
              <a:t>witchity-witchity</a:t>
            </a:r>
            <a:r>
              <a:rPr lang="en-US" dirty="0"/>
              <a:t>” call</a:t>
            </a:r>
          </a:p>
          <a:p>
            <a:r>
              <a:rPr lang="en-US" dirty="0"/>
              <a:t>Dark-eyed junco – </a:t>
            </a:r>
            <a:r>
              <a:rPr lang="en-US" dirty="0" err="1"/>
              <a:t>DaPuglet</a:t>
            </a:r>
            <a:r>
              <a:rPr lang="en-US" dirty="0"/>
              <a:t> – these birds live in Massachusetts year-round and can be seen foraging on the ground and at feeders for seeds</a:t>
            </a:r>
          </a:p>
          <a:p>
            <a:r>
              <a:rPr lang="en-US" dirty="0"/>
              <a:t>Golden-winged warbler – Andy </a:t>
            </a:r>
            <a:r>
              <a:rPr lang="en-US" dirty="0" err="1"/>
              <a:t>Reago</a:t>
            </a:r>
            <a:r>
              <a:rPr lang="en-US" dirty="0"/>
              <a:t> and Chrissy </a:t>
            </a:r>
            <a:r>
              <a:rPr lang="en-US" dirty="0" err="1"/>
              <a:t>McClarren</a:t>
            </a:r>
            <a:r>
              <a:rPr lang="en-US" dirty="0"/>
              <a:t> – these birds breed in scrubby areas and their populations are declining quickly – they are “super-colliders” crashing into towers and windows more than you would expect based on their population</a:t>
            </a:r>
          </a:p>
          <a:p>
            <a:r>
              <a:rPr lang="en-US" dirty="0"/>
              <a:t>Hermit thrush – Tom Murray – these live in dense forests around here in the breeding season, more often seen than heard</a:t>
            </a:r>
          </a:p>
          <a:p>
            <a:r>
              <a:rPr lang="en-US" dirty="0"/>
              <a:t>Ovenbird – Tim </a:t>
            </a:r>
            <a:r>
              <a:rPr lang="en-US" dirty="0" err="1"/>
              <a:t>Sackton</a:t>
            </a:r>
            <a:r>
              <a:rPr lang="en-US" dirty="0"/>
              <a:t> – these birds wear an orange mohawk and nest in little leafy ovens they build on the forest floor</a:t>
            </a:r>
          </a:p>
          <a:p>
            <a:r>
              <a:rPr lang="en-US" dirty="0"/>
              <a:t>Ruby-throated hummingbird – Steven </a:t>
            </a:r>
            <a:r>
              <a:rPr lang="en-US" dirty="0" err="1"/>
              <a:t>Kersting</a:t>
            </a:r>
            <a:r>
              <a:rPr lang="en-US" dirty="0"/>
              <a:t> – these tiny birds arrive in April and come to my kitchen window to ask me to put the feeder out.</a:t>
            </a:r>
          </a:p>
          <a:p>
            <a:r>
              <a:rPr lang="en-US" dirty="0"/>
              <a:t>White-throated sparrow – Jo Zimny – these plump birds may appear at your bird feeders looking for seeds</a:t>
            </a:r>
          </a:p>
          <a:p>
            <a:r>
              <a:rPr lang="en-US" dirty="0" err="1"/>
              <a:t>Woodthrush</a:t>
            </a:r>
            <a:r>
              <a:rPr lang="en-US" dirty="0"/>
              <a:t> – </a:t>
            </a:r>
            <a:r>
              <a:rPr lang="en-US" dirty="0" err="1"/>
              <a:t>Billtacular</a:t>
            </a:r>
            <a:r>
              <a:rPr lang="en-US" dirty="0"/>
              <a:t> – these pot-bellied thrushes are shaped like robins but have a reddish back, distinct spots on their breast and a clear call common in our woods in Massachusetts</a:t>
            </a:r>
          </a:p>
          <a:p>
            <a:r>
              <a:rPr lang="en-US" dirty="0"/>
              <a:t>Woodcock – Andrew Hoffman – Timberdoodles do a funny dance to woo their mates, and fly into </a:t>
            </a:r>
            <a:r>
              <a:rPr lang="en-US" dirty="0" err="1"/>
              <a:t>buildngs</a:t>
            </a:r>
            <a:r>
              <a:rPr lang="en-US" dirty="0"/>
              <a:t> way more often than you would expect. They arrive early in spring and you can hear them before sunrise peenting.</a:t>
            </a:r>
          </a:p>
          <a:p>
            <a:r>
              <a:rPr lang="en-US" dirty="0"/>
              <a:t>Yellow-bellied sapsucker – Tom Murray – these birds peck organized rows of bark off trees to harvest the sap and insects</a:t>
            </a:r>
          </a:p>
          <a:p>
            <a:r>
              <a:rPr lang="en-US" dirty="0"/>
              <a:t>Yellow-billed cuckoo – Kelly Colgan Azar – cuckoo birds are real, and they don’t see windows easily, in years with abundant food – </a:t>
            </a:r>
            <a:r>
              <a:rPr lang="en-US" dirty="0" err="1"/>
              <a:t>caterpillers</a:t>
            </a:r>
            <a:r>
              <a:rPr lang="en-US" dirty="0"/>
              <a:t> – cuckoos will raise their own chicks and lay eggs in the nests of other birds like robins and catbirds – making them an occasional brood parasite.</a:t>
            </a:r>
          </a:p>
          <a:p>
            <a:endParaRPr lang="en-US" dirty="0"/>
          </a:p>
          <a:p>
            <a:r>
              <a:rPr lang="en-US" dirty="0"/>
              <a:t>https://abcbirds.org/blog/frequent-colliders/</a:t>
            </a:r>
          </a:p>
          <a:p>
            <a:r>
              <a:rPr lang="en-US" dirty="0"/>
              <a:t>https://www.allaboutbirds.org/</a:t>
            </a:r>
          </a:p>
        </p:txBody>
      </p:sp>
    </p:spTree>
    <p:extLst>
      <p:ext uri="{BB962C8B-B14F-4D97-AF65-F5344CB8AC3E}">
        <p14:creationId xmlns:p14="http://schemas.microsoft.com/office/powerpoint/2010/main" val="207363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9805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9898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Sizing is ¼ scale</a:t>
            </a:r>
          </a:p>
          <a:p>
            <a:r>
              <a:rPr lang="en-US" dirty="0"/>
              <a:t>Window panes are 20x13 inches</a:t>
            </a:r>
          </a:p>
          <a:p>
            <a:r>
              <a:rPr lang="en-US" dirty="0"/>
              <a:t>Decals are 2x3” to 3.5x6“</a:t>
            </a:r>
          </a:p>
        </p:txBody>
      </p:sp>
    </p:spTree>
    <p:extLst>
      <p:ext uri="{BB962C8B-B14F-4D97-AF65-F5344CB8AC3E}">
        <p14:creationId xmlns:p14="http://schemas.microsoft.com/office/powerpoint/2010/main" val="2053042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1600"/>
              </a:spcBef>
              <a:spcAft>
                <a:spcPts val="0"/>
              </a:spcAft>
              <a:buClr>
                <a:schemeClr val="accent1"/>
              </a:buClr>
              <a:buSzPts val="1400"/>
              <a:buChar char="○"/>
              <a:defRPr>
                <a:solidFill>
                  <a:schemeClr val="accent1"/>
                </a:solidFill>
                <a:highlight>
                  <a:schemeClr val="lt1"/>
                </a:highlight>
              </a:defRPr>
            </a:lvl2pPr>
            <a:lvl3pPr marL="1371600" lvl="2" indent="-317500">
              <a:spcBef>
                <a:spcPts val="1600"/>
              </a:spcBef>
              <a:spcAft>
                <a:spcPts val="0"/>
              </a:spcAft>
              <a:buClr>
                <a:schemeClr val="accent1"/>
              </a:buClr>
              <a:buSzPts val="1400"/>
              <a:buChar char="■"/>
              <a:defRPr>
                <a:solidFill>
                  <a:schemeClr val="accent1"/>
                </a:solidFill>
                <a:highlight>
                  <a:schemeClr val="lt1"/>
                </a:highlight>
              </a:defRPr>
            </a:lvl3pPr>
            <a:lvl4pPr marL="1828800" lvl="3" indent="-317500">
              <a:spcBef>
                <a:spcPts val="1600"/>
              </a:spcBef>
              <a:spcAft>
                <a:spcPts val="0"/>
              </a:spcAft>
              <a:buClr>
                <a:schemeClr val="accent1"/>
              </a:buClr>
              <a:buSzPts val="1400"/>
              <a:buChar char="●"/>
              <a:defRPr>
                <a:solidFill>
                  <a:schemeClr val="accent1"/>
                </a:solidFill>
                <a:highlight>
                  <a:schemeClr val="lt1"/>
                </a:highlight>
              </a:defRPr>
            </a:lvl4pPr>
            <a:lvl5pPr marL="2286000" lvl="4" indent="-317500">
              <a:spcBef>
                <a:spcPts val="1600"/>
              </a:spcBef>
              <a:spcAft>
                <a:spcPts val="0"/>
              </a:spcAft>
              <a:buClr>
                <a:schemeClr val="accent1"/>
              </a:buClr>
              <a:buSzPts val="1400"/>
              <a:buChar char="○"/>
              <a:defRPr>
                <a:solidFill>
                  <a:schemeClr val="accent1"/>
                </a:solidFill>
                <a:highlight>
                  <a:schemeClr val="lt1"/>
                </a:highlight>
              </a:defRPr>
            </a:lvl5pPr>
            <a:lvl6pPr marL="2743200" lvl="5" indent="-317500">
              <a:spcBef>
                <a:spcPts val="1600"/>
              </a:spcBef>
              <a:spcAft>
                <a:spcPts val="0"/>
              </a:spcAft>
              <a:buClr>
                <a:schemeClr val="accent1"/>
              </a:buClr>
              <a:buSzPts val="1400"/>
              <a:buChar char="■"/>
              <a:defRPr>
                <a:solidFill>
                  <a:schemeClr val="accent1"/>
                </a:solidFill>
                <a:highlight>
                  <a:schemeClr val="lt1"/>
                </a:highlight>
              </a:defRPr>
            </a:lvl6pPr>
            <a:lvl7pPr marL="3200400" lvl="6" indent="-317500">
              <a:spcBef>
                <a:spcPts val="1600"/>
              </a:spcBef>
              <a:spcAft>
                <a:spcPts val="0"/>
              </a:spcAft>
              <a:buClr>
                <a:schemeClr val="accent1"/>
              </a:buClr>
              <a:buSzPts val="1400"/>
              <a:buChar char="●"/>
              <a:defRPr>
                <a:solidFill>
                  <a:schemeClr val="accent1"/>
                </a:solidFill>
                <a:highlight>
                  <a:schemeClr val="lt1"/>
                </a:highlight>
              </a:defRPr>
            </a:lvl7pPr>
            <a:lvl8pPr marL="3657600" lvl="7" indent="-317500">
              <a:spcBef>
                <a:spcPts val="1600"/>
              </a:spcBef>
              <a:spcAft>
                <a:spcPts val="0"/>
              </a:spcAft>
              <a:buClr>
                <a:schemeClr val="accent1"/>
              </a:buClr>
              <a:buSzPts val="1400"/>
              <a:buChar char="○"/>
              <a:defRPr>
                <a:solidFill>
                  <a:schemeClr val="accent1"/>
                </a:solidFill>
                <a:highlight>
                  <a:schemeClr val="lt1"/>
                </a:highlight>
              </a:defRPr>
            </a:lvl8pPr>
            <a:lvl9pPr marL="4114800" lvl="8" indent="-317500">
              <a:spcBef>
                <a:spcPts val="1600"/>
              </a:spcBef>
              <a:spcAft>
                <a:spcPts val="160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160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160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160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160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160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160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160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1600"/>
              </a:spcBef>
              <a:spcAft>
                <a:spcPts val="160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SzPts val="1800"/>
              <a:buFont typeface="Calibri"/>
              <a:buChar char="●"/>
              <a:defRPr sz="1800">
                <a:latin typeface="Calibri"/>
                <a:ea typeface="Calibri"/>
                <a:cs typeface="Calibri"/>
                <a:sym typeface="Calibri"/>
              </a:defRPr>
            </a:lvl1pPr>
            <a:lvl2pPr marL="914400" lvl="1" indent="-317500">
              <a:lnSpc>
                <a:spcPct val="115000"/>
              </a:lnSpc>
              <a:spcBef>
                <a:spcPts val="1600"/>
              </a:spcBef>
              <a:spcAft>
                <a:spcPts val="0"/>
              </a:spcAft>
              <a:buSzPts val="1400"/>
              <a:buFont typeface="Calibri"/>
              <a:buChar char="○"/>
              <a:defRPr>
                <a:latin typeface="Calibri"/>
                <a:ea typeface="Calibri"/>
                <a:cs typeface="Calibri"/>
                <a:sym typeface="Calibri"/>
              </a:defRPr>
            </a:lvl2pPr>
            <a:lvl3pPr marL="1371600" lvl="2" indent="-317500">
              <a:lnSpc>
                <a:spcPct val="115000"/>
              </a:lnSpc>
              <a:spcBef>
                <a:spcPts val="1600"/>
              </a:spcBef>
              <a:spcAft>
                <a:spcPts val="0"/>
              </a:spcAft>
              <a:buSzPts val="1400"/>
              <a:buFont typeface="Calibri"/>
              <a:buChar char="■"/>
              <a:defRPr>
                <a:latin typeface="Calibri"/>
                <a:ea typeface="Calibri"/>
                <a:cs typeface="Calibri"/>
                <a:sym typeface="Calibri"/>
              </a:defRPr>
            </a:lvl3pPr>
            <a:lvl4pPr marL="1828800" lvl="3" indent="-317500">
              <a:lnSpc>
                <a:spcPct val="115000"/>
              </a:lnSpc>
              <a:spcBef>
                <a:spcPts val="1600"/>
              </a:spcBef>
              <a:spcAft>
                <a:spcPts val="0"/>
              </a:spcAft>
              <a:buSzPts val="1400"/>
              <a:buFont typeface="Calibri"/>
              <a:buChar char="●"/>
              <a:defRPr>
                <a:latin typeface="Calibri"/>
                <a:ea typeface="Calibri"/>
                <a:cs typeface="Calibri"/>
                <a:sym typeface="Calibri"/>
              </a:defRPr>
            </a:lvl4pPr>
            <a:lvl5pPr marL="2286000" lvl="4" indent="-317500">
              <a:lnSpc>
                <a:spcPct val="115000"/>
              </a:lnSpc>
              <a:spcBef>
                <a:spcPts val="1600"/>
              </a:spcBef>
              <a:spcAft>
                <a:spcPts val="0"/>
              </a:spcAft>
              <a:buSzPts val="1400"/>
              <a:buFont typeface="Calibri"/>
              <a:buChar char="○"/>
              <a:defRPr>
                <a:latin typeface="Calibri"/>
                <a:ea typeface="Calibri"/>
                <a:cs typeface="Calibri"/>
                <a:sym typeface="Calibri"/>
              </a:defRPr>
            </a:lvl5pPr>
            <a:lvl6pPr marL="2743200" lvl="5" indent="-317500">
              <a:lnSpc>
                <a:spcPct val="115000"/>
              </a:lnSpc>
              <a:spcBef>
                <a:spcPts val="1600"/>
              </a:spcBef>
              <a:spcAft>
                <a:spcPts val="0"/>
              </a:spcAft>
              <a:buSzPts val="1400"/>
              <a:buFont typeface="Calibri"/>
              <a:buChar char="■"/>
              <a:defRPr>
                <a:latin typeface="Calibri"/>
                <a:ea typeface="Calibri"/>
                <a:cs typeface="Calibri"/>
                <a:sym typeface="Calibri"/>
              </a:defRPr>
            </a:lvl6pPr>
            <a:lvl7pPr marL="3200400" lvl="6" indent="-317500">
              <a:lnSpc>
                <a:spcPct val="115000"/>
              </a:lnSpc>
              <a:spcBef>
                <a:spcPts val="1600"/>
              </a:spcBef>
              <a:spcAft>
                <a:spcPts val="0"/>
              </a:spcAft>
              <a:buSzPts val="1400"/>
              <a:buFont typeface="Calibri"/>
              <a:buChar char="●"/>
              <a:defRPr>
                <a:latin typeface="Calibri"/>
                <a:ea typeface="Calibri"/>
                <a:cs typeface="Calibri"/>
                <a:sym typeface="Calibri"/>
              </a:defRPr>
            </a:lvl7pPr>
            <a:lvl8pPr marL="3657600" lvl="7" indent="-317500">
              <a:lnSpc>
                <a:spcPct val="115000"/>
              </a:lnSpc>
              <a:spcBef>
                <a:spcPts val="1600"/>
              </a:spcBef>
              <a:spcAft>
                <a:spcPts val="0"/>
              </a:spcAft>
              <a:buSzPts val="1400"/>
              <a:buFont typeface="Calibri"/>
              <a:buChar char="○"/>
              <a:defRPr>
                <a:latin typeface="Calibri"/>
                <a:ea typeface="Calibri"/>
                <a:cs typeface="Calibri"/>
                <a:sym typeface="Calibri"/>
              </a:defRPr>
            </a:lvl8pPr>
            <a:lvl9pPr marL="4114800" lvl="8" indent="-317500">
              <a:lnSpc>
                <a:spcPct val="115000"/>
              </a:lnSpc>
              <a:spcBef>
                <a:spcPts val="1600"/>
              </a:spcBef>
              <a:spcAft>
                <a:spcPts val="1600"/>
              </a:spcAft>
              <a:buSzPts val="1400"/>
              <a:buFont typeface="Calibri"/>
              <a:buChar char="■"/>
              <a:defRPr>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cc02.safelinks.protection.outlook.com/?url=https%3A%2F%2Fsupport.ebird.org%2Fen%2Fsupport%2Fsolutions%2Farticles%2F48001064551-requesting-and-downloading-media&amp;data=05%7C02%7Cpamela_toschik%40fws.gov%7C3663b69bf2bf4031eda008dc99c9d6c0%7C0693b5ba4b184d7b9341f32f400a5494%7C0%7C0%7C638554339386639444%7CUnknown%7CTWFpbGZsb3d8eyJWIjoiMC4wLjAwMDAiLCJQIjoiV2luMzIiLCJBTiI6Ik1haWwiLCJXVCI6Mn0%3D%7C0%7C%7C%7C&amp;sdata=txu06HjkyWcXqimgA68RArNYlsETc6cTDf4fpw254pU%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hyperlink" Target="mailto:Pamela_Toschik@fws.gov" TargetMode="External"/><Relationship Id="rId5" Type="http://schemas.openxmlformats.org/officeDocument/2006/relationships/hyperlink" Target="https://gcc02.safelinks.protection.outlook.com/?url=https%3A%2F%2Fwww.birds.cornell.edu%2Fk12%2Fscience-nature-activities-for-cooped-up-kids%2F&amp;data=05%7C02%7Cpamela_toschik%40fws.gov%7C21cb079db56246a6043c08dc96117bbd%7C0693b5ba4b184d7b9341f32f400a5494%7C0%7C0%7C638550249069986622%7CUnknown%7CTWFpbGZsb3d8eyJWIjoiMC4wLjAwMDAiLCJQIjoiV2luMzIiLCJBTiI6Ik1haWwiLCJXVCI6Mn0%3D%7C0%7C%7C%7C&amp;sdata=lOJkHYlOAW51Rv5jDRXefK38niiZNzk7HLpkiaTU%2F0g%3D&amp;reserved=0" TargetMode="External"/><Relationship Id="rId4" Type="http://schemas.openxmlformats.org/officeDocument/2006/relationships/hyperlink" Target="https://www.birds.cornell.edu/k12/get-started/"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feederwatch.org/birdspotter-2019/royal-tern-pair-bonding/?cat=category-5-birds-in-flight"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macaulaylibrary.org/asset/461976#_ga=2.138233392.1402664604.1587330153-2096652614.1582046340" TargetMode="External"/><Relationship Id="rId3" Type="http://schemas.microsoft.com/office/2007/relationships/media" Target="../media/media2.mp4"/><Relationship Id="rId7" Type="http://schemas.openxmlformats.org/officeDocument/2006/relationships/hyperlink" Target="https://www.macaulaylibrary.org/"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3.xml"/><Relationship Id="rId11" Type="http://schemas.openxmlformats.org/officeDocument/2006/relationships/image" Target="../media/image4.png"/><Relationship Id="rId5" Type="http://schemas.openxmlformats.org/officeDocument/2006/relationships/slideLayout" Target="../slideLayouts/slideLayout3.xml"/><Relationship Id="rId10" Type="http://schemas.openxmlformats.org/officeDocument/2006/relationships/image" Target="../media/image3.png"/><Relationship Id="rId4" Type="http://schemas.openxmlformats.org/officeDocument/2006/relationships/video" Target="../media/media2.mp4"/><Relationship Id="rId9" Type="http://schemas.openxmlformats.org/officeDocument/2006/relationships/hyperlink" Target="https://macaulaylibrary.org/asset/20178233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PxhSA-4bcr0"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www.allaboutbirds.org/guide/Baltimore_Oriole/sounds" TargetMode="External"/><Relationship Id="rId4" Type="http://schemas.openxmlformats.org/officeDocument/2006/relationships/hyperlink" Target="https://feederwatch.org/birdspotter-2018/small-argument-over-a-treat/?cat=category-4-birds-in-fligh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macaulaylibrary.org/" TargetMode="External"/><Relationship Id="rId7"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hyperlink" Target="http://drive.google.com/file/d/1-3re1D0jeICgztZgbwT-b0GqD-S6cJ9z/view" TargetMode="External"/><Relationship Id="rId4" Type="http://schemas.openxmlformats.org/officeDocument/2006/relationships/hyperlink" Target="https://macaulaylibrary.org/asset/83264091#_ga=2.253401217.965771663.1586209776-2096652614.158204634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drive.google.com/file/d/15zSD27rtEBWJo08nVJHlIpl1Pp4quf_W/view"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jpg"/><Relationship Id="rId5" Type="http://schemas.openxmlformats.org/officeDocument/2006/relationships/hyperlink" Target="https://macaulaylibrary.org/asset/225721851#_ga=2.181937120.652036640.1587483935-318416979.1582664288"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hyperlink" Target="https://macaulaylibrary.org/asset/66161701#_ga=2.239764673.336352849.1587153195-2096652614.1582046340" TargetMode="External"/><Relationship Id="rId4" Type="http://schemas.openxmlformats.org/officeDocument/2006/relationships/hyperlink" Target="https://www.macaulaylibrary.or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7.png"/><Relationship Id="rId7" Type="http://schemas.openxmlformats.org/officeDocument/2006/relationships/hyperlink" Target="https://birdcast.info/science-to-action/lights-out/"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jpeg"/><Relationship Id="rId17" Type="http://schemas.openxmlformats.org/officeDocument/2006/relationships/image" Target="../media/image53.jpeg"/><Relationship Id="rId2" Type="http://schemas.openxmlformats.org/officeDocument/2006/relationships/notesSlide" Target="../notesSlides/notesSlide17.xml"/><Relationship Id="rId16" Type="http://schemas.openxmlformats.org/officeDocument/2006/relationships/image" Target="../media/image52.jpeg"/><Relationship Id="rId1" Type="http://schemas.openxmlformats.org/officeDocument/2006/relationships/slideLayout" Target="../slideLayouts/slideLayout4.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5" Type="http://schemas.openxmlformats.org/officeDocument/2006/relationships/image" Target="../media/image51.jpeg"/><Relationship Id="rId10" Type="http://schemas.openxmlformats.org/officeDocument/2006/relationships/image" Target="../media/image46.jpeg"/><Relationship Id="rId4" Type="http://schemas.openxmlformats.org/officeDocument/2006/relationships/image" Target="../media/image40.jpeg"/><Relationship Id="rId9" Type="http://schemas.openxmlformats.org/officeDocument/2006/relationships/image" Target="../media/image45.jpeg"/><Relationship Id="rId1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5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58DB5-EF76-007F-751B-7BC33007C746}"/>
              </a:ext>
            </a:extLst>
          </p:cNvPr>
          <p:cNvSpPr>
            <a:spLocks noGrp="1"/>
          </p:cNvSpPr>
          <p:nvPr>
            <p:ph type="title"/>
          </p:nvPr>
        </p:nvSpPr>
        <p:spPr>
          <a:xfrm>
            <a:off x="311700" y="292850"/>
            <a:ext cx="8208180" cy="4450980"/>
          </a:xfrm>
        </p:spPr>
        <p:txBody>
          <a:bodyPr/>
          <a:lstStyle/>
          <a:p>
            <a:r>
              <a:rPr lang="en-US" sz="1800" b="0" i="0" dirty="0">
                <a:solidFill>
                  <a:srgbClr val="242424"/>
                </a:solidFill>
                <a:effectLst/>
                <a:highlight>
                  <a:srgbClr val="FFFFFF"/>
                </a:highlight>
                <a:latin typeface="Times New Roman"/>
                <a:cs typeface="Times New Roman"/>
              </a:rPr>
              <a:t>Under no circumstances may these images or videos be used for anything other than educational purposes. If you want to use these images or videos for any purposes other than educational purposes, please follow the steps outlined on this website: </a:t>
            </a:r>
            <a:r>
              <a:rPr lang="en-US" sz="1800" b="0" i="0" u="sng" dirty="0">
                <a:solidFill>
                  <a:srgbClr val="0000FF"/>
                </a:solidFill>
                <a:effectLst/>
                <a:highlight>
                  <a:srgbClr val="FFFFFF"/>
                </a:highlight>
                <a:latin typeface="Times New Roman"/>
                <a:cs typeface="Times New Roman"/>
                <a:hlinkClick r:id="rId3"/>
              </a:rPr>
              <a:t>https://support.ebird.org/en/support/solutions/articles/48001064551-requesting-and-downloading-media</a:t>
            </a:r>
            <a:r>
              <a:rPr lang="en-US" sz="1800" b="0" i="0" dirty="0">
                <a:solidFill>
                  <a:srgbClr val="242424"/>
                </a:solidFill>
                <a:effectLst/>
                <a:highlight>
                  <a:srgbClr val="FFFFFF"/>
                </a:highlight>
                <a:latin typeface="Times New Roman"/>
                <a:cs typeface="Times New Roman"/>
              </a:rPr>
              <a:t>.</a:t>
            </a:r>
            <a:br>
              <a:rPr lang="en-US" sz="1200" b="0" i="0" dirty="0">
                <a:solidFill>
                  <a:srgbClr val="242424"/>
                </a:solidFill>
                <a:effectLst/>
                <a:highlight>
                  <a:srgbClr val="FFFFFF"/>
                </a:highlight>
                <a:latin typeface="Times New Roman"/>
                <a:cs typeface="Times New Roman"/>
              </a:rPr>
            </a:br>
            <a:br>
              <a:rPr lang="en-US" sz="1200" b="0" i="0" dirty="0">
                <a:solidFill>
                  <a:srgbClr val="242424"/>
                </a:solidFill>
                <a:effectLst/>
                <a:highlight>
                  <a:srgbClr val="FFFFFF"/>
                </a:highlight>
                <a:latin typeface="Times New Roman"/>
                <a:cs typeface="Times New Roman"/>
              </a:rPr>
            </a:br>
            <a:r>
              <a:rPr lang="en-US" sz="1400" b="0" i="0" dirty="0">
                <a:solidFill>
                  <a:srgbClr val="242424"/>
                </a:solidFill>
                <a:effectLst/>
                <a:highlight>
                  <a:srgbClr val="FFFFFF"/>
                </a:highlight>
                <a:latin typeface="Times New Roman"/>
                <a:cs typeface="Times New Roman"/>
              </a:rPr>
              <a:t>These teaching slides were adapted from the Cornell Lab K-12 Education team. Video and photo credits are listed below each one. We invite you to use these slides with your students in the classroom. </a:t>
            </a:r>
            <a:r>
              <a:rPr lang="en-US" sz="1400" i="0" dirty="0">
                <a:solidFill>
                  <a:srgbClr val="242424"/>
                </a:solidFill>
                <a:effectLst/>
                <a:highlight>
                  <a:srgbClr val="FFFFFF"/>
                </a:highlight>
                <a:latin typeface="Times New Roman"/>
                <a:cs typeface="Times New Roman"/>
              </a:rPr>
              <a:t>You may edit this file, but please do not distribute the original or edited versions beyond your classroom. </a:t>
            </a:r>
            <a:r>
              <a:rPr lang="en-US" sz="1400" b="0" i="0" dirty="0">
                <a:solidFill>
                  <a:srgbClr val="242424"/>
                </a:solidFill>
                <a:effectLst/>
                <a:highlight>
                  <a:srgbClr val="FFFFFF"/>
                </a:highlight>
                <a:latin typeface="Times New Roman"/>
                <a:cs typeface="Times New Roman"/>
              </a:rPr>
              <a:t>Simply refer your friends and colleagues back to </a:t>
            </a:r>
            <a:r>
              <a:rPr lang="en-US" sz="1400" b="0" dirty="0">
                <a:solidFill>
                  <a:srgbClr val="242424"/>
                </a:solidFill>
                <a:highlight>
                  <a:srgbClr val="FFFFFF"/>
                </a:highlight>
                <a:latin typeface="Times New Roman"/>
                <a:cs typeface="Times New Roman"/>
              </a:rPr>
              <a:t>this</a:t>
            </a:r>
            <a:r>
              <a:rPr lang="en-US" sz="1400" b="0" i="0" dirty="0">
                <a:solidFill>
                  <a:srgbClr val="242424"/>
                </a:solidFill>
                <a:effectLst/>
                <a:highlight>
                  <a:srgbClr val="FFFFFF"/>
                </a:highlight>
                <a:latin typeface="Times New Roman"/>
                <a:cs typeface="Times New Roman"/>
              </a:rPr>
              <a:t> </a:t>
            </a:r>
            <a:r>
              <a:rPr lang="en-US" sz="1400" b="0" dirty="0">
                <a:solidFill>
                  <a:srgbClr val="242424"/>
                </a:solidFill>
                <a:highlight>
                  <a:srgbClr val="FFFFFF"/>
                </a:highlight>
                <a:latin typeface="Times New Roman"/>
                <a:cs typeface="Times New Roman"/>
              </a:rPr>
              <a:t>document. </a:t>
            </a:r>
            <a:br>
              <a:rPr lang="en-US" sz="1400" b="0" i="0" dirty="0">
                <a:effectLst/>
                <a:highlight>
                  <a:srgbClr val="FFFFFF"/>
                </a:highlight>
                <a:latin typeface="Times New Roman"/>
                <a:cs typeface="Times New Roman"/>
              </a:rPr>
            </a:br>
            <a:br>
              <a:rPr lang="en-US" sz="1400" b="0" dirty="0">
                <a:highlight>
                  <a:srgbClr val="FFFFFF"/>
                </a:highlight>
                <a:latin typeface="Times New Roman"/>
                <a:cs typeface="Times New Roman"/>
              </a:rPr>
            </a:br>
            <a:r>
              <a:rPr lang="en-US" sz="1400" b="0" i="0" dirty="0">
                <a:solidFill>
                  <a:srgbClr val="242424"/>
                </a:solidFill>
                <a:effectLst/>
                <a:highlight>
                  <a:srgbClr val="FFFFFF"/>
                </a:highlight>
                <a:latin typeface="Times New Roman"/>
                <a:cs typeface="Times New Roman"/>
              </a:rPr>
              <a:t>Other classroom resources developed by the Cornell Lab K-12 Education team can be found at:  </a:t>
            </a:r>
            <a:r>
              <a:rPr lang="en-US" sz="1400" b="0" i="0" dirty="0">
                <a:solidFill>
                  <a:srgbClr val="242424"/>
                </a:solidFill>
                <a:effectLst/>
                <a:highlight>
                  <a:srgbClr val="FFFFFF"/>
                </a:highlight>
                <a:latin typeface="Times New Roman"/>
                <a:cs typeface="Times New Roman"/>
                <a:hlinkClick r:id="rId4"/>
              </a:rPr>
              <a:t>https://www.birds.cornell.edu/k12/get-started/</a:t>
            </a:r>
            <a:r>
              <a:rPr lang="en-US" sz="1400" b="0" i="0" dirty="0">
                <a:solidFill>
                  <a:srgbClr val="242424"/>
                </a:solidFill>
                <a:effectLst/>
                <a:highlight>
                  <a:srgbClr val="FFFFFF"/>
                </a:highlight>
                <a:latin typeface="Times New Roman"/>
                <a:cs typeface="Times New Roman"/>
              </a:rPr>
              <a:t> </a:t>
            </a:r>
            <a:r>
              <a:rPr lang="en-US" sz="1400" b="0" dirty="0">
                <a:solidFill>
                  <a:srgbClr val="242424"/>
                </a:solidFill>
                <a:highlight>
                  <a:srgbClr val="FFFFFF"/>
                </a:highlight>
                <a:latin typeface="Times New Roman"/>
                <a:cs typeface="Times New Roman"/>
              </a:rPr>
              <a:t> </a:t>
            </a:r>
            <a:r>
              <a:rPr lang="en-US" sz="1400" b="0" i="0" u="none" strike="noStrike" dirty="0">
                <a:solidFill>
                  <a:srgbClr val="242424"/>
                </a:solidFill>
                <a:effectLst/>
                <a:highlight>
                  <a:srgbClr val="FFFFFF"/>
                </a:highlight>
                <a:latin typeface="Times New Roman"/>
                <a:cs typeface="Times New Roman"/>
              </a:rPr>
              <a:t>and </a:t>
            </a:r>
            <a:r>
              <a:rPr lang="en-US" sz="1400" b="0" i="0" dirty="0">
                <a:solidFill>
                  <a:srgbClr val="242424"/>
                </a:solidFill>
                <a:effectLst/>
                <a:highlight>
                  <a:srgbClr val="FFFFFF"/>
                </a:highlight>
                <a:latin typeface="Times New Roman"/>
                <a:cs typeface="Times New Roman"/>
              </a:rPr>
              <a:t> </a:t>
            </a:r>
            <a:r>
              <a:rPr lang="en-US" sz="1400" b="0" i="0" dirty="0">
                <a:solidFill>
                  <a:srgbClr val="242424"/>
                </a:solidFill>
                <a:effectLst/>
                <a:highlight>
                  <a:srgbClr val="FFFFFF"/>
                </a:highlight>
                <a:latin typeface="Times New Roman"/>
                <a:cs typeface="Times New Roman"/>
                <a:hlinkClick r:id="rId5"/>
              </a:rPr>
              <a:t>https://www.birds.cornell.edu/k12/science-nature-activities-for-cooped-up-kids/</a:t>
            </a:r>
            <a:br>
              <a:rPr lang="en-US" sz="1400" b="0" i="0" dirty="0">
                <a:effectLst/>
                <a:highlight>
                  <a:srgbClr val="FFFFFF"/>
                </a:highlight>
                <a:latin typeface="Times New Roman"/>
                <a:cs typeface="Times New Roman"/>
              </a:rPr>
            </a:br>
            <a:br>
              <a:rPr lang="en-US" sz="1400" b="0" i="0" dirty="0">
                <a:effectLst/>
                <a:highlight>
                  <a:srgbClr val="FFFFFF"/>
                </a:highlight>
                <a:latin typeface="Times New Roman"/>
                <a:cs typeface="Times New Roman"/>
              </a:rPr>
            </a:br>
            <a:br>
              <a:rPr lang="en-US" sz="1400" b="0" i="0" dirty="0">
                <a:effectLst/>
                <a:highlight>
                  <a:srgbClr val="FFFFFF"/>
                </a:highlight>
                <a:latin typeface="Times New Roman"/>
                <a:cs typeface="Times New Roman"/>
              </a:rPr>
            </a:br>
            <a:r>
              <a:rPr lang="en-US" sz="1400" b="0" dirty="0">
                <a:solidFill>
                  <a:srgbClr val="000000"/>
                </a:solidFill>
                <a:highlight>
                  <a:srgbClr val="FFFFFF"/>
                </a:highlight>
                <a:latin typeface="Times New Roman"/>
                <a:cs typeface="Times New Roman"/>
              </a:rPr>
              <a:t>If you </a:t>
            </a:r>
            <a:r>
              <a:rPr lang="en-US" sz="1400" b="0" i="0" dirty="0">
                <a:solidFill>
                  <a:srgbClr val="000000"/>
                </a:solidFill>
                <a:effectLst/>
                <a:highlight>
                  <a:srgbClr val="FFFFFF"/>
                </a:highlight>
                <a:latin typeface="Times New Roman"/>
                <a:cs typeface="Times New Roman"/>
              </a:rPr>
              <a:t>have questions</a:t>
            </a:r>
            <a:r>
              <a:rPr lang="en-US" sz="1400" b="0" dirty="0">
                <a:solidFill>
                  <a:srgbClr val="000000"/>
                </a:solidFill>
                <a:highlight>
                  <a:srgbClr val="FFFFFF"/>
                </a:highlight>
                <a:latin typeface="Times New Roman"/>
                <a:cs typeface="Times New Roman"/>
              </a:rPr>
              <a:t> about this PowerPoint or how you can use it for educational purposes only, please email </a:t>
            </a:r>
            <a:r>
              <a:rPr lang="en-US" sz="1400" b="0" u="sng" dirty="0">
                <a:solidFill>
                  <a:srgbClr val="0000FF"/>
                </a:solidFill>
                <a:highlight>
                  <a:srgbClr val="FFFFFF"/>
                </a:highlight>
                <a:latin typeface="Times New Roman"/>
                <a:cs typeface="Times New Roman"/>
                <a:hlinkClick r:id="rId6"/>
              </a:rPr>
              <a:t>Pamela_Toschik@fws.gov</a:t>
            </a:r>
            <a:r>
              <a:rPr lang="en-US" sz="1400" b="0" dirty="0">
                <a:solidFill>
                  <a:srgbClr val="000000"/>
                </a:solidFill>
                <a:highlight>
                  <a:srgbClr val="FFFFFF"/>
                </a:highlight>
                <a:latin typeface="Times New Roman"/>
                <a:cs typeface="Times New Roman"/>
              </a:rPr>
              <a:t>. </a:t>
            </a:r>
          </a:p>
        </p:txBody>
      </p:sp>
    </p:spTree>
    <p:extLst>
      <p:ext uri="{BB962C8B-B14F-4D97-AF65-F5344CB8AC3E}">
        <p14:creationId xmlns:p14="http://schemas.microsoft.com/office/powerpoint/2010/main" val="531860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FA8DC"/>
        </a:solidFill>
        <a:effectLst/>
      </p:bgPr>
    </p:bg>
    <p:spTree>
      <p:nvGrpSpPr>
        <p:cNvPr id="1" name="Shape 55"/>
        <p:cNvGrpSpPr/>
        <p:nvPr/>
      </p:nvGrpSpPr>
      <p:grpSpPr>
        <a:xfrm>
          <a:off x="0" y="0"/>
          <a:ext cx="0" cy="0"/>
          <a:chOff x="0" y="0"/>
          <a:chExt cx="0" cy="0"/>
        </a:xfrm>
      </p:grpSpPr>
      <p:pic>
        <p:nvPicPr>
          <p:cNvPr id="57" name="Google Shape;57;p13"/>
          <p:cNvPicPr preferRelativeResize="0"/>
          <p:nvPr/>
        </p:nvPicPr>
        <p:blipFill>
          <a:blip r:embed="rId3">
            <a:alphaModFix/>
          </a:blip>
          <a:stretch>
            <a:fillRect/>
          </a:stretch>
        </p:blipFill>
        <p:spPr>
          <a:xfrm>
            <a:off x="3925675" y="0"/>
            <a:ext cx="5218324" cy="3447301"/>
          </a:xfrm>
          <a:prstGeom prst="rect">
            <a:avLst/>
          </a:prstGeom>
          <a:noFill/>
          <a:ln>
            <a:noFill/>
          </a:ln>
        </p:spPr>
      </p:pic>
      <p:sp>
        <p:nvSpPr>
          <p:cNvPr id="58" name="Google Shape;58;p13"/>
          <p:cNvSpPr txBox="1"/>
          <p:nvPr/>
        </p:nvSpPr>
        <p:spPr>
          <a:xfrm>
            <a:off x="-125" y="0"/>
            <a:ext cx="3925800" cy="3447300"/>
          </a:xfrm>
          <a:prstGeom prst="rect">
            <a:avLst/>
          </a:prstGeom>
          <a:solidFill>
            <a:srgbClr val="000000"/>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Source Code Pro"/>
              <a:ea typeface="Source Code Pro"/>
              <a:cs typeface="Source Code Pro"/>
              <a:sym typeface="Source Code Pro"/>
            </a:endParaRPr>
          </a:p>
        </p:txBody>
      </p:sp>
      <p:sp>
        <p:nvSpPr>
          <p:cNvPr id="59" name="Google Shape;59;p13"/>
          <p:cNvSpPr txBox="1">
            <a:spLocks noGrp="1"/>
          </p:cNvSpPr>
          <p:nvPr>
            <p:ph type="ctrTitle"/>
          </p:nvPr>
        </p:nvSpPr>
        <p:spPr>
          <a:xfrm flipH="1">
            <a:off x="-125" y="0"/>
            <a:ext cx="3925800" cy="34473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solidFill>
                  <a:srgbClr val="FEFEFE"/>
                </a:solidFill>
              </a:rPr>
              <a:t>Flight, </a:t>
            </a:r>
            <a:endParaRPr sz="6000" dirty="0">
              <a:solidFill>
                <a:srgbClr val="FEFEFE"/>
              </a:solidFill>
            </a:endParaRPr>
          </a:p>
          <a:p>
            <a:pPr marL="0" lvl="0" indent="0" algn="ctr" rtl="0">
              <a:spcBef>
                <a:spcPts val="0"/>
              </a:spcBef>
              <a:spcAft>
                <a:spcPts val="0"/>
              </a:spcAft>
              <a:buNone/>
            </a:pPr>
            <a:r>
              <a:rPr lang="en" sz="6000" dirty="0">
                <a:solidFill>
                  <a:srgbClr val="FEFEFE"/>
                </a:solidFill>
              </a:rPr>
              <a:t>Migration, &amp; Collision Prevention</a:t>
            </a:r>
            <a:endParaRPr sz="6000" dirty="0">
              <a:solidFill>
                <a:srgbClr val="FEFEFE"/>
              </a:solidFill>
            </a:endParaRPr>
          </a:p>
        </p:txBody>
      </p:sp>
      <p:sp>
        <p:nvSpPr>
          <p:cNvPr id="61" name="Google Shape;61;p13"/>
          <p:cNvSpPr txBox="1"/>
          <p:nvPr/>
        </p:nvSpPr>
        <p:spPr>
          <a:xfrm>
            <a:off x="7453500" y="4835475"/>
            <a:ext cx="1690500" cy="27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latin typeface="Calibri"/>
                <a:ea typeface="Calibri"/>
                <a:cs typeface="Calibri"/>
                <a:sym typeface="Calibri"/>
              </a:rPr>
              <a:t> Royal Terns © Pat Comas, </a:t>
            </a:r>
            <a:r>
              <a:rPr lang="en" sz="700" u="sng">
                <a:solidFill>
                  <a:schemeClr val="hlink"/>
                </a:solidFill>
                <a:latin typeface="Calibri"/>
                <a:ea typeface="Calibri"/>
                <a:cs typeface="Calibri"/>
                <a:sym typeface="Calibri"/>
                <a:hlinkClick r:id="rId4"/>
              </a:rPr>
              <a:t>FeederWatch</a:t>
            </a:r>
            <a:r>
              <a:rPr lang="en" sz="700">
                <a:latin typeface="Calibri"/>
                <a:ea typeface="Calibri"/>
                <a:cs typeface="Calibri"/>
                <a:sym typeface="Calibri"/>
              </a:rPr>
              <a:t> </a:t>
            </a:r>
            <a:endParaRPr sz="700">
              <a:latin typeface="Calibri"/>
              <a:ea typeface="Calibri"/>
              <a:cs typeface="Calibri"/>
              <a:sym typeface="Calibri"/>
            </a:endParaRPr>
          </a:p>
        </p:txBody>
      </p:sp>
      <p:sp>
        <p:nvSpPr>
          <p:cNvPr id="2" name="TextBox 1">
            <a:extLst>
              <a:ext uri="{FF2B5EF4-FFF2-40B4-BE49-F238E27FC236}">
                <a16:creationId xmlns:a16="http://schemas.microsoft.com/office/drawing/2014/main" id="{AFCD054D-2147-7ED7-660B-E9C324F18ECB}"/>
              </a:ext>
            </a:extLst>
          </p:cNvPr>
          <p:cNvSpPr txBox="1"/>
          <p:nvPr/>
        </p:nvSpPr>
        <p:spPr>
          <a:xfrm>
            <a:off x="1962775" y="3818009"/>
            <a:ext cx="6655324" cy="461665"/>
          </a:xfrm>
          <a:prstGeom prst="rect">
            <a:avLst/>
          </a:prstGeom>
          <a:noFill/>
        </p:spPr>
        <p:txBody>
          <a:bodyPr wrap="square" rtlCol="0">
            <a:spAutoFit/>
          </a:bodyPr>
          <a:lstStyle/>
          <a:p>
            <a:r>
              <a:rPr lang="en-US" sz="2400" b="1" dirty="0">
                <a:latin typeface="Amatic SC" panose="00000500000000000000" pitchFamily="2" charset="-79"/>
                <a:cs typeface="Amatic SC" panose="00000500000000000000" pitchFamily="2" charset="-79"/>
              </a:rPr>
              <a:t>Pam Toschik, U.S. Fish and Wildlife Service, adapted from:</a:t>
            </a:r>
          </a:p>
        </p:txBody>
      </p:sp>
      <p:pic>
        <p:nvPicPr>
          <p:cNvPr id="3" name="Picture 2">
            <a:extLst>
              <a:ext uri="{FF2B5EF4-FFF2-40B4-BE49-F238E27FC236}">
                <a16:creationId xmlns:a16="http://schemas.microsoft.com/office/drawing/2014/main" id="{8FC2F9D8-DB98-8BF5-A865-A214543CB5EA}"/>
              </a:ext>
            </a:extLst>
          </p:cNvPr>
          <p:cNvPicPr>
            <a:picLocks noChangeAspect="1"/>
          </p:cNvPicPr>
          <p:nvPr/>
        </p:nvPicPr>
        <p:blipFill>
          <a:blip r:embed="rId5"/>
          <a:stretch>
            <a:fillRect/>
          </a:stretch>
        </p:blipFill>
        <p:spPr>
          <a:xfrm>
            <a:off x="2556355" y="4344523"/>
            <a:ext cx="4031289" cy="4616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How do Birds Fly?</a:t>
            </a:r>
            <a:endParaRPr dirty="0"/>
          </a:p>
        </p:txBody>
      </p:sp>
      <p:sp>
        <p:nvSpPr>
          <p:cNvPr id="67" name="Google Shape;67;p14"/>
          <p:cNvSpPr txBox="1">
            <a:spLocks noGrp="1"/>
          </p:cNvSpPr>
          <p:nvPr>
            <p:ph type="body" idx="1"/>
          </p:nvPr>
        </p:nvSpPr>
        <p:spPr>
          <a:xfrm>
            <a:off x="311700" y="1002775"/>
            <a:ext cx="85206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t>Not all birds fly in the same way. </a:t>
            </a:r>
            <a:r>
              <a:rPr lang="en" u="sng" dirty="0"/>
              <a:t>Turkey Vultures</a:t>
            </a:r>
            <a:r>
              <a:rPr lang="en" dirty="0"/>
              <a:t> soar for hours without much wing movement, while hummingbirds, like the </a:t>
            </a:r>
            <a:r>
              <a:rPr lang="en" u="sng" dirty="0"/>
              <a:t>Allen’s Hummingbird</a:t>
            </a:r>
            <a:r>
              <a:rPr lang="en" dirty="0"/>
              <a:t> in the video, flap their wings over 53 times a second as they fly forward, hover in place, and even fly backward.</a:t>
            </a:r>
            <a:endParaRPr dirty="0"/>
          </a:p>
        </p:txBody>
      </p:sp>
      <p:sp>
        <p:nvSpPr>
          <p:cNvPr id="69" name="Google Shape;69;p14"/>
          <p:cNvSpPr txBox="1"/>
          <p:nvPr/>
        </p:nvSpPr>
        <p:spPr>
          <a:xfrm>
            <a:off x="522075" y="4836800"/>
            <a:ext cx="3585600" cy="306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latin typeface="Calibri"/>
                <a:ea typeface="Calibri"/>
                <a:cs typeface="Calibri"/>
                <a:sym typeface="Calibri"/>
              </a:rPr>
              <a:t>Turkey Vulture ©  Eric Liner / </a:t>
            </a:r>
            <a:r>
              <a:rPr lang="en" sz="700" u="sng">
                <a:solidFill>
                  <a:schemeClr val="accent5"/>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Macaulay Library</a:t>
            </a:r>
            <a:r>
              <a:rPr lang="en" sz="700">
                <a:latin typeface="Calibri"/>
                <a:ea typeface="Calibri"/>
                <a:cs typeface="Calibri"/>
                <a:sym typeface="Calibri"/>
              </a:rPr>
              <a:t> at the Cornell Lab (</a:t>
            </a:r>
            <a:r>
              <a:rPr lang="en" sz="700" u="sng">
                <a:solidFill>
                  <a:srgbClr val="CC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ML461976</a:t>
            </a:r>
            <a:r>
              <a:rPr lang="en" sz="700">
                <a:latin typeface="Calibri"/>
                <a:ea typeface="Calibri"/>
                <a:cs typeface="Calibri"/>
                <a:sym typeface="Calibri"/>
              </a:rPr>
              <a:t>)</a:t>
            </a:r>
            <a:endParaRPr>
              <a:latin typeface="Calibri"/>
              <a:ea typeface="Calibri"/>
              <a:cs typeface="Calibri"/>
              <a:sym typeface="Calibri"/>
            </a:endParaRPr>
          </a:p>
        </p:txBody>
      </p:sp>
      <p:sp>
        <p:nvSpPr>
          <p:cNvPr id="70" name="Google Shape;70;p14"/>
          <p:cNvSpPr txBox="1"/>
          <p:nvPr/>
        </p:nvSpPr>
        <p:spPr>
          <a:xfrm>
            <a:off x="5298600" y="4692875"/>
            <a:ext cx="3533700" cy="191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700">
                <a:latin typeface="Calibri"/>
                <a:ea typeface="Calibri"/>
                <a:cs typeface="Calibri"/>
                <a:sym typeface="Calibri"/>
              </a:rPr>
              <a:t>Allen’s Hummingbird ©  Don DesJardin / </a:t>
            </a:r>
            <a:r>
              <a:rPr lang="en" sz="700" u="sng">
                <a:solidFill>
                  <a:schemeClr val="accent5"/>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Macaulay Library</a:t>
            </a:r>
            <a:r>
              <a:rPr lang="en" sz="700">
                <a:latin typeface="Calibri"/>
                <a:ea typeface="Calibri"/>
                <a:cs typeface="Calibri"/>
                <a:sym typeface="Calibri"/>
              </a:rPr>
              <a:t> at the Cornell Lab (</a:t>
            </a:r>
            <a:r>
              <a:rPr lang="en" sz="700" u="sng">
                <a:solidFill>
                  <a:schemeClr val="hlink"/>
                </a:solidFill>
                <a:latin typeface="Calibri"/>
                <a:ea typeface="Calibri"/>
                <a:cs typeface="Calibri"/>
                <a:sym typeface="Calibri"/>
                <a:hlinkClick r:id="rId9"/>
              </a:rPr>
              <a:t>ML201782331</a:t>
            </a:r>
            <a:r>
              <a:rPr lang="en" sz="700">
                <a:latin typeface="Calibri"/>
                <a:ea typeface="Calibri"/>
                <a:cs typeface="Calibri"/>
                <a:sym typeface="Calibri"/>
              </a:rPr>
              <a:t>)</a:t>
            </a:r>
            <a:endParaRPr>
              <a:latin typeface="Calibri"/>
              <a:ea typeface="Calibri"/>
              <a:cs typeface="Calibri"/>
              <a:sym typeface="Calibri"/>
            </a:endParaRPr>
          </a:p>
        </p:txBody>
      </p:sp>
      <p:pic>
        <p:nvPicPr>
          <p:cNvPr id="4" name="461976">
            <a:hlinkClick r:id="" action="ppaction://media"/>
            <a:extLst>
              <a:ext uri="{FF2B5EF4-FFF2-40B4-BE49-F238E27FC236}">
                <a16:creationId xmlns:a16="http://schemas.microsoft.com/office/drawing/2014/main" id="{C7843FBF-2FFE-1AA3-19CA-65F6E6152CE4}"/>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93443" y="2275800"/>
            <a:ext cx="4278557" cy="2406689"/>
          </a:xfrm>
          <a:prstGeom prst="rect">
            <a:avLst/>
          </a:prstGeom>
        </p:spPr>
      </p:pic>
      <p:pic>
        <p:nvPicPr>
          <p:cNvPr id="5" name="201782331">
            <a:hlinkClick r:id="" action="ppaction://media"/>
            <a:extLst>
              <a:ext uri="{FF2B5EF4-FFF2-40B4-BE49-F238E27FC236}">
                <a16:creationId xmlns:a16="http://schemas.microsoft.com/office/drawing/2014/main" id="{6AB8BC70-C229-51AE-A6AA-676461F24487}"/>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4632179" y="2265415"/>
            <a:ext cx="4315484" cy="24274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67">
                                            <p:txEl>
                                              <p:pRg st="0" end="0"/>
                                            </p:txEl>
                                          </p:spTgt>
                                        </p:tgtEl>
                                        <p:attrNameLst>
                                          <p:attrName>style.visibility</p:attrName>
                                        </p:attrNameLst>
                                      </p:cBhvr>
                                      <p:to>
                                        <p:strVal val="visible"/>
                                      </p:to>
                                    </p:set>
                                    <p:animEffect transition="in" filter="fade">
                                      <p:cBhvr>
                                        <p:cTn id="12" dur="2000"/>
                                        <p:tgtEl>
                                          <p:spTgt spid="67">
                                            <p:txEl>
                                              <p:pRg st="0" end="0"/>
                                            </p:txEl>
                                          </p:spTgt>
                                        </p:tgtEl>
                                      </p:cBhvr>
                                    </p:animEffect>
                                    <p:anim calcmode="lin" valueType="num">
                                      <p:cBhvr>
                                        <p:cTn id="13" dur="2000" fill="hold"/>
                                        <p:tgtEl>
                                          <p:spTgt spid="67">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6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6649" fill="hold"/>
                                        <p:tgtEl>
                                          <p:spTgt spid="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29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4"/>
                </p:tgtEl>
              </p:cMediaNode>
            </p:video>
            <p:seq concurrent="1" nextAc="seek">
              <p:cTn id="24" restart="whenNotActive" fill="hold" evtFilter="cancelBubble" nodeType="interactiveSeq">
                <p:stCondLst>
                  <p:cond evt="onClick" delay="0">
                    <p:tgtEl>
                      <p:spTgt spid="4"/>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4"/>
                                        </p:tgtEl>
                                      </p:cBhvr>
                                    </p:cmd>
                                  </p:childTnLst>
                                </p:cTn>
                              </p:par>
                            </p:childTnLst>
                          </p:cTn>
                        </p:par>
                      </p:childTnLst>
                    </p:cTn>
                  </p:par>
                </p:childTnLst>
              </p:cTn>
              <p:nextCondLst>
                <p:cond evt="onClick" delay="0">
                  <p:tgtEl>
                    <p:spTgt spid="4"/>
                  </p:tgtEl>
                </p:cond>
              </p:nextCondLst>
            </p:seq>
            <p:video>
              <p:cMediaNode vol="80000">
                <p:cTn id="29" fill="hold" display="0">
                  <p:stCondLst>
                    <p:cond delay="indefinite"/>
                  </p:stCondLst>
                </p:cTn>
                <p:tgtEl>
                  <p:spTgt spid="5"/>
                </p:tgtEl>
              </p:cMediaNode>
            </p:video>
            <p:seq concurrent="1" nextAc="seek">
              <p:cTn id="30" restart="whenNotActive" fill="hold" evtFilter="cancelBubble" nodeType="interactiveSeq">
                <p:stCondLst>
                  <p:cond evt="onClick" delay="0">
                    <p:tgtEl>
                      <p:spTgt spid="5"/>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5"/>
                                        </p:tgtEl>
                                      </p:cBhvr>
                                    </p:cmd>
                                  </p:childTnLst>
                                </p:cTn>
                              </p:par>
                            </p:childTnLst>
                          </p:cTn>
                        </p:par>
                      </p:childTnLst>
                    </p:cTn>
                  </p:par>
                </p:childTnLst>
              </p:cTn>
              <p:nextCondLst>
                <p:cond evt="onClick" delay="0">
                  <p:tgtEl>
                    <p:spTgt spid="5"/>
                  </p:tgtEl>
                </p:cond>
              </p:nextCondLst>
            </p:seq>
          </p:childTnLst>
        </p:cTn>
      </p:par>
    </p:tnLst>
    <p:bldLst>
      <p:bldP spid="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5"/>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3088851" y="0"/>
            <a:ext cx="3682574" cy="5143502"/>
          </a:xfrm>
          <a:prstGeom prst="rect">
            <a:avLst/>
          </a:prstGeom>
          <a:noFill/>
          <a:ln>
            <a:noFill/>
          </a:ln>
        </p:spPr>
      </p:pic>
      <p:pic>
        <p:nvPicPr>
          <p:cNvPr id="77" name="Google Shape;77;p15"/>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4716025" y="0"/>
            <a:ext cx="4427976" cy="5143502"/>
          </a:xfrm>
          <a:prstGeom prst="rect">
            <a:avLst/>
          </a:prstGeom>
          <a:noFill/>
          <a:ln>
            <a:noFill/>
          </a:ln>
        </p:spPr>
      </p:pic>
      <p:pic>
        <p:nvPicPr>
          <p:cNvPr id="78" name="Google Shape;78;p15"/>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0" y="0"/>
            <a:ext cx="3526373" cy="5143502"/>
          </a:xfrm>
          <a:prstGeom prst="rect">
            <a:avLst/>
          </a:prstGeom>
          <a:noFill/>
          <a:ln>
            <a:noFill/>
          </a:ln>
        </p:spPr>
      </p:pic>
      <p:sp>
        <p:nvSpPr>
          <p:cNvPr id="79" name="Google Shape;79;p1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Try it!</a:t>
            </a:r>
            <a:endParaRPr/>
          </a:p>
        </p:txBody>
      </p:sp>
      <p:sp>
        <p:nvSpPr>
          <p:cNvPr id="80" name="Google Shape;80;p15"/>
          <p:cNvSpPr txBox="1">
            <a:spLocks noGrp="1"/>
          </p:cNvSpPr>
          <p:nvPr>
            <p:ph type="body" idx="1"/>
          </p:nvPr>
        </p:nvSpPr>
        <p:spPr>
          <a:xfrm>
            <a:off x="1220400" y="1213050"/>
            <a:ext cx="6703200" cy="1780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dirty="0"/>
              <a:t>Try to flap your “wings” like a hummingbird. </a:t>
            </a:r>
            <a:endParaRPr sz="2200" dirty="0"/>
          </a:p>
          <a:p>
            <a:pPr marL="0" lvl="0" indent="0" algn="ctr" rtl="0">
              <a:spcBef>
                <a:spcPts val="1600"/>
              </a:spcBef>
              <a:spcAft>
                <a:spcPts val="0"/>
              </a:spcAft>
              <a:buNone/>
            </a:pPr>
            <a:r>
              <a:rPr lang="en" sz="2200" dirty="0"/>
              <a:t>Now “soar” like a vulture. </a:t>
            </a:r>
            <a:endParaRPr sz="2200" dirty="0"/>
          </a:p>
          <a:p>
            <a:pPr marL="0" lvl="0" indent="0" algn="ctr" rtl="0">
              <a:spcBef>
                <a:spcPts val="1600"/>
              </a:spcBef>
              <a:spcAft>
                <a:spcPts val="0"/>
              </a:spcAft>
              <a:buNone/>
            </a:pPr>
            <a:r>
              <a:rPr lang="en" sz="2200" dirty="0"/>
              <a:t>How do these types of flight feel?</a:t>
            </a:r>
            <a:endParaRPr sz="2200" dirty="0"/>
          </a:p>
          <a:p>
            <a:pPr marL="0" lvl="0" indent="0" algn="ctr" rtl="0">
              <a:spcBef>
                <a:spcPts val="1600"/>
              </a:spcBef>
              <a:spcAft>
                <a:spcPts val="0"/>
              </a:spcAft>
              <a:buNone/>
            </a:pPr>
            <a:endParaRPr sz="2200" dirty="0"/>
          </a:p>
          <a:p>
            <a:pPr marL="0" lvl="0" indent="0" algn="ctr" rtl="0">
              <a:spcBef>
                <a:spcPts val="1600"/>
              </a:spcBef>
              <a:spcAft>
                <a:spcPts val="0"/>
              </a:spcAft>
              <a:buNone/>
            </a:pPr>
            <a:endParaRPr sz="2200" dirty="0"/>
          </a:p>
          <a:p>
            <a:pPr marL="0" lvl="0" indent="0" algn="ctr" rtl="0">
              <a:lnSpc>
                <a:spcPct val="100000"/>
              </a:lnSpc>
              <a:spcBef>
                <a:spcPts val="1600"/>
              </a:spcBef>
              <a:spcAft>
                <a:spcPts val="0"/>
              </a:spcAft>
              <a:buNone/>
            </a:pPr>
            <a:endParaRPr sz="2200" dirty="0"/>
          </a:p>
          <a:p>
            <a:pPr marL="0" lvl="0" indent="0" algn="ctr" rtl="0">
              <a:lnSpc>
                <a:spcPct val="100000"/>
              </a:lnSpc>
              <a:spcBef>
                <a:spcPts val="0"/>
              </a:spcBef>
              <a:spcAft>
                <a:spcPts val="0"/>
              </a:spcAft>
              <a:buNone/>
            </a:pPr>
            <a:endParaRPr sz="2200" dirty="0"/>
          </a:p>
          <a:p>
            <a:pPr marL="0" lvl="0" indent="0" algn="ctr" rtl="0">
              <a:lnSpc>
                <a:spcPct val="100000"/>
              </a:lnSpc>
              <a:spcBef>
                <a:spcPts val="0"/>
              </a:spcBef>
              <a:spcAft>
                <a:spcPts val="0"/>
              </a:spcAft>
              <a:buNone/>
            </a:pPr>
            <a:endParaRPr sz="2200" dirty="0"/>
          </a:p>
          <a:p>
            <a:pPr marL="0" lvl="0" indent="0" algn="ctr" rtl="0">
              <a:lnSpc>
                <a:spcPct val="100000"/>
              </a:lnSpc>
              <a:spcBef>
                <a:spcPts val="0"/>
              </a:spcBef>
              <a:spcAft>
                <a:spcPts val="0"/>
              </a:spcAft>
              <a:buNone/>
            </a:pPr>
            <a:endParaRPr sz="2200" dirty="0"/>
          </a:p>
          <a:p>
            <a:pPr marL="0" lvl="0" indent="0" algn="ctr" rtl="0">
              <a:lnSpc>
                <a:spcPct val="100000"/>
              </a:lnSpc>
              <a:spcBef>
                <a:spcPts val="0"/>
              </a:spcBef>
              <a:spcAft>
                <a:spcPts val="0"/>
              </a:spcAft>
              <a:buNone/>
            </a:pPr>
            <a:endParaRPr sz="2200" dirty="0"/>
          </a:p>
          <a:p>
            <a:pPr marL="0" lvl="0" indent="0" algn="ctr" rtl="0">
              <a:spcBef>
                <a:spcPts val="0"/>
              </a:spcBef>
              <a:spcAft>
                <a:spcPts val="0"/>
              </a:spcAft>
              <a:buNone/>
            </a:pPr>
            <a:endParaRPr sz="2200" dirty="0"/>
          </a:p>
          <a:p>
            <a:pPr marL="0" lvl="0" indent="0" algn="ctr" rtl="0">
              <a:spcBef>
                <a:spcPts val="1600"/>
              </a:spcBef>
              <a:spcAft>
                <a:spcPts val="0"/>
              </a:spcAft>
              <a:buNone/>
            </a:pPr>
            <a:endParaRPr sz="2200" dirty="0"/>
          </a:p>
          <a:p>
            <a:pPr marL="0" lvl="0" indent="0" algn="ctr" rtl="0">
              <a:spcBef>
                <a:spcPts val="1600"/>
              </a:spcBef>
              <a:spcAft>
                <a:spcPts val="1600"/>
              </a:spcAft>
              <a:buNone/>
            </a:pPr>
            <a:endParaRPr sz="2200" dirty="0"/>
          </a:p>
        </p:txBody>
      </p:sp>
      <p:pic>
        <p:nvPicPr>
          <p:cNvPr id="81" name="Google Shape;81;p15"/>
          <p:cNvPicPr preferRelativeResize="0"/>
          <p:nvPr/>
        </p:nvPicPr>
        <p:blipFill rotWithShape="1">
          <a:blip r:embed="rId6" cstate="print">
            <a:alphaModFix/>
            <a:extLst>
              <a:ext uri="{28A0092B-C50C-407E-A947-70E740481C1C}">
                <a14:useLocalDpi xmlns:a14="http://schemas.microsoft.com/office/drawing/2010/main"/>
              </a:ext>
            </a:extLst>
          </a:blip>
          <a:srcRect t="-2807"/>
          <a:stretch/>
        </p:blipFill>
        <p:spPr>
          <a:xfrm>
            <a:off x="7923600" y="1923140"/>
            <a:ext cx="1124725" cy="2787560"/>
          </a:xfrm>
          <a:prstGeom prst="rect">
            <a:avLst/>
          </a:prstGeom>
          <a:noFill/>
          <a:ln>
            <a:noFill/>
          </a:ln>
        </p:spPr>
      </p:pic>
      <p:pic>
        <p:nvPicPr>
          <p:cNvPr id="82" name="Google Shape;82;p15"/>
          <p:cNvPicPr preferRelativeResize="0"/>
          <p:nvPr/>
        </p:nvPicPr>
        <p:blipFill>
          <a:blip r:embed="rId7">
            <a:alphaModFix/>
          </a:blip>
          <a:stretch>
            <a:fillRect/>
          </a:stretch>
        </p:blipFill>
        <p:spPr>
          <a:xfrm flipH="1">
            <a:off x="0" y="1979375"/>
            <a:ext cx="1021763" cy="2787550"/>
          </a:xfrm>
          <a:prstGeom prst="rect">
            <a:avLst/>
          </a:prstGeom>
          <a:noFill/>
          <a:ln>
            <a:noFill/>
          </a:ln>
        </p:spPr>
      </p:pic>
      <p:sp>
        <p:nvSpPr>
          <p:cNvPr id="83" name="Google Shape;83;p15"/>
          <p:cNvSpPr txBox="1"/>
          <p:nvPr/>
        </p:nvSpPr>
        <p:spPr>
          <a:xfrm>
            <a:off x="5409350" y="4828500"/>
            <a:ext cx="3682500" cy="31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latin typeface="Calibri"/>
                <a:ea typeface="Calibri"/>
                <a:cs typeface="Calibri"/>
                <a:sym typeface="Calibri"/>
              </a:rPr>
              <a:t>Image of kids:  Anna Rettberg, Bartels Science Illustrator, Cornell Lab of Ornithology</a:t>
            </a:r>
            <a:endParaRPr sz="80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 calcmode="lin" valueType="num">
                                      <p:cBhvr additive="base">
                                        <p:cTn id="7" dur="500" fill="hold"/>
                                        <p:tgtEl>
                                          <p:spTgt spid="8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2000"/>
                                  </p:stCondLst>
                                  <p:childTnLst>
                                    <p:set>
                                      <p:cBhvr>
                                        <p:cTn id="11" dur="1" fill="hold">
                                          <p:stCondLst>
                                            <p:cond delay="0"/>
                                          </p:stCondLst>
                                        </p:cTn>
                                        <p:tgtEl>
                                          <p:spTgt spid="80">
                                            <p:txEl>
                                              <p:pRg st="1" end="1"/>
                                            </p:txEl>
                                          </p:spTgt>
                                        </p:tgtEl>
                                        <p:attrNameLst>
                                          <p:attrName>style.visibility</p:attrName>
                                        </p:attrNameLst>
                                      </p:cBhvr>
                                      <p:to>
                                        <p:strVal val="visible"/>
                                      </p:to>
                                    </p:set>
                                    <p:animEffect transition="in" filter="fade">
                                      <p:cBhvr>
                                        <p:cTn id="12" dur="1000"/>
                                        <p:tgtEl>
                                          <p:spTgt spid="80">
                                            <p:txEl>
                                              <p:pRg st="1" end="1"/>
                                            </p:txEl>
                                          </p:spTgt>
                                        </p:tgtEl>
                                      </p:cBhvr>
                                    </p:animEffect>
                                    <p:anim calcmode="lin" valueType="num">
                                      <p:cBhvr>
                                        <p:cTn id="13" dur="1000" fill="hold"/>
                                        <p:tgtEl>
                                          <p:spTgt spid="8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0">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3500"/>
                            </p:stCondLst>
                            <p:childTnLst>
                              <p:par>
                                <p:cTn id="16" presetID="1" presetClass="entr" presetSubtype="0" fill="hold" nodeType="afterEffect">
                                  <p:stCondLst>
                                    <p:cond delay="2000"/>
                                  </p:stCondLst>
                                  <p:childTnLst>
                                    <p:set>
                                      <p:cBhvr>
                                        <p:cTn id="17" dur="1" fill="hold">
                                          <p:stCondLst>
                                            <p:cond delay="0"/>
                                          </p:stCondLst>
                                        </p:cTn>
                                        <p:tgtEl>
                                          <p:spTgt spid="8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Bird Flight</a:t>
            </a:r>
            <a:endParaRPr/>
          </a:p>
        </p:txBody>
      </p:sp>
      <p:sp>
        <p:nvSpPr>
          <p:cNvPr id="89" name="Google Shape;89;p16"/>
          <p:cNvSpPr txBox="1">
            <a:spLocks noGrp="1"/>
          </p:cNvSpPr>
          <p:nvPr>
            <p:ph type="body" idx="1"/>
          </p:nvPr>
        </p:nvSpPr>
        <p:spPr>
          <a:xfrm>
            <a:off x="311700" y="1228675"/>
            <a:ext cx="34692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Notice the way this </a:t>
            </a:r>
            <a:r>
              <a:rPr lang="en" u="sng" dirty="0"/>
              <a:t>Golden Eagle</a:t>
            </a:r>
            <a:r>
              <a:rPr lang="en" dirty="0"/>
              <a:t> uses its legs and wings to take off.</a:t>
            </a:r>
            <a:endParaRPr dirty="0"/>
          </a:p>
          <a:p>
            <a:pPr marL="0" lvl="0" indent="0" algn="l" rtl="0">
              <a:spcBef>
                <a:spcPts val="1600"/>
              </a:spcBef>
              <a:spcAft>
                <a:spcPts val="1600"/>
              </a:spcAft>
              <a:buNone/>
            </a:pPr>
            <a:r>
              <a:rPr lang="en" dirty="0"/>
              <a:t>How do its tail and wings help it fly and steer?</a:t>
            </a:r>
            <a:endParaRPr dirty="0"/>
          </a:p>
        </p:txBody>
      </p:sp>
      <p:pic>
        <p:nvPicPr>
          <p:cNvPr id="90" name="Google Shape;90;p16" descr="A female Golden Eagle flies from her rocky perch as an early season snowfall blankets Wyoming's sagebrush steppe." title="Golden Eagle Flying Through Snow">
            <a:hlinkClick r:id="rId3"/>
          </p:cNvPr>
          <p:cNvPicPr preferRelativeResize="0"/>
          <p:nvPr/>
        </p:nvPicPr>
        <p:blipFill>
          <a:blip r:embed="rId4">
            <a:alphaModFix/>
          </a:blip>
          <a:stretch>
            <a:fillRect/>
          </a:stretch>
        </p:blipFill>
        <p:spPr>
          <a:xfrm>
            <a:off x="4018175" y="1228675"/>
            <a:ext cx="5010300" cy="3757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9">
                                            <p:txEl>
                                              <p:pRg st="0" end="0"/>
                                            </p:txEl>
                                          </p:spTgt>
                                        </p:tgtEl>
                                        <p:attrNameLst>
                                          <p:attrName>style.visibility</p:attrName>
                                        </p:attrNameLst>
                                      </p:cBhvr>
                                      <p:to>
                                        <p:strVal val="visible"/>
                                      </p:to>
                                    </p:set>
                                    <p:animEffect transition="in" filter="fade">
                                      <p:cBhvr>
                                        <p:cTn id="7" dur="1000"/>
                                        <p:tgtEl>
                                          <p:spTgt spid="89">
                                            <p:txEl>
                                              <p:pRg st="0" end="0"/>
                                            </p:txEl>
                                          </p:spTgt>
                                        </p:tgtEl>
                                      </p:cBhvr>
                                    </p:animEffect>
                                    <p:anim calcmode="lin" valueType="num">
                                      <p:cBhvr>
                                        <p:cTn id="8" dur="1000" fill="hold"/>
                                        <p:tgtEl>
                                          <p:spTgt spid="8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9">
                                            <p:txEl>
                                              <p:pRg st="1" end="1"/>
                                            </p:txEl>
                                          </p:spTgt>
                                        </p:tgtEl>
                                        <p:attrNameLst>
                                          <p:attrName>style.visibility</p:attrName>
                                        </p:attrNameLst>
                                      </p:cBhvr>
                                      <p:to>
                                        <p:strVal val="visible"/>
                                      </p:to>
                                    </p:set>
                                    <p:animEffect transition="in" filter="fade">
                                      <p:cBhvr>
                                        <p:cTn id="13" dur="1000"/>
                                        <p:tgtEl>
                                          <p:spTgt spid="89">
                                            <p:txEl>
                                              <p:pRg st="1" end="1"/>
                                            </p:txEl>
                                          </p:spTgt>
                                        </p:tgtEl>
                                      </p:cBhvr>
                                    </p:animEffect>
                                    <p:anim calcmode="lin" valueType="num">
                                      <p:cBhvr>
                                        <p:cTn id="14" dur="1000" fill="hold"/>
                                        <p:tgtEl>
                                          <p:spTgt spid="8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7"/>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WHy Fly? </a:t>
            </a:r>
            <a:endParaRPr dirty="0"/>
          </a:p>
        </p:txBody>
      </p:sp>
      <p:sp>
        <p:nvSpPr>
          <p:cNvPr id="194" name="Google Shape;194;p27"/>
          <p:cNvSpPr txBox="1">
            <a:spLocks noGrp="1"/>
          </p:cNvSpPr>
          <p:nvPr>
            <p:ph type="body" idx="1"/>
          </p:nvPr>
        </p:nvSpPr>
        <p:spPr>
          <a:xfrm>
            <a:off x="311700" y="1158800"/>
            <a:ext cx="48738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We know a bit about how birds fly, but WHY do they fly? </a:t>
            </a:r>
            <a:endParaRPr dirty="0"/>
          </a:p>
          <a:p>
            <a:pPr marL="457200" lvl="0" indent="-342900" algn="l" rtl="0">
              <a:spcBef>
                <a:spcPts val="1600"/>
              </a:spcBef>
              <a:spcAft>
                <a:spcPts val="0"/>
              </a:spcAft>
              <a:buSzPts val="1800"/>
              <a:buChar char="●"/>
            </a:pPr>
            <a:r>
              <a:rPr lang="en" dirty="0"/>
              <a:t>To escape predators</a:t>
            </a:r>
            <a:endParaRPr dirty="0"/>
          </a:p>
          <a:p>
            <a:pPr marL="457200" lvl="0" indent="-342900" algn="l" rtl="0">
              <a:spcBef>
                <a:spcPts val="0"/>
              </a:spcBef>
              <a:spcAft>
                <a:spcPts val="0"/>
              </a:spcAft>
              <a:buSzPts val="1800"/>
              <a:buChar char="●"/>
            </a:pPr>
            <a:r>
              <a:rPr lang="en" dirty="0"/>
              <a:t>Find food</a:t>
            </a:r>
            <a:endParaRPr dirty="0"/>
          </a:p>
          <a:p>
            <a:pPr marL="457200" lvl="0" indent="-342900" algn="l" rtl="0">
              <a:spcBef>
                <a:spcPts val="0"/>
              </a:spcBef>
              <a:spcAft>
                <a:spcPts val="0"/>
              </a:spcAft>
              <a:buSzPts val="1800"/>
              <a:buChar char="●"/>
            </a:pPr>
            <a:r>
              <a:rPr lang="en" dirty="0"/>
              <a:t>Establish a breeding territory</a:t>
            </a:r>
            <a:endParaRPr dirty="0"/>
          </a:p>
          <a:p>
            <a:pPr marL="457200" lvl="0" indent="-342900" algn="l" rtl="0">
              <a:spcBef>
                <a:spcPts val="0"/>
              </a:spcBef>
              <a:spcAft>
                <a:spcPts val="0"/>
              </a:spcAft>
              <a:buSzPts val="1800"/>
              <a:buChar char="●"/>
            </a:pPr>
            <a:r>
              <a:rPr lang="en" dirty="0"/>
              <a:t>Find a mate</a:t>
            </a:r>
            <a:endParaRPr dirty="0"/>
          </a:p>
          <a:p>
            <a:pPr marL="457200" lvl="0" indent="-342900" algn="l" rtl="0">
              <a:spcBef>
                <a:spcPts val="0"/>
              </a:spcBef>
              <a:spcAft>
                <a:spcPts val="0"/>
              </a:spcAft>
              <a:buSzPts val="1800"/>
              <a:buChar char="●"/>
            </a:pPr>
            <a:r>
              <a:rPr lang="en" dirty="0"/>
              <a:t>Migrate</a:t>
            </a:r>
            <a:endParaRPr dirty="0"/>
          </a:p>
          <a:p>
            <a:pPr marL="0" lvl="0" indent="0" algn="l" rtl="0">
              <a:spcBef>
                <a:spcPts val="1600"/>
              </a:spcBef>
              <a:spcAft>
                <a:spcPts val="1600"/>
              </a:spcAft>
              <a:buNone/>
            </a:pPr>
            <a:r>
              <a:rPr lang="en" dirty="0"/>
              <a:t>Let’s explore migration and the dangers birds face on their extraordinary journeys.</a:t>
            </a:r>
            <a:endParaRPr dirty="0"/>
          </a:p>
        </p:txBody>
      </p:sp>
      <p:pic>
        <p:nvPicPr>
          <p:cNvPr id="195" name="Google Shape;195;p27"/>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377903" y="1493600"/>
            <a:ext cx="3544776" cy="2537424"/>
          </a:xfrm>
          <a:prstGeom prst="rect">
            <a:avLst/>
          </a:prstGeom>
          <a:noFill/>
          <a:ln>
            <a:noFill/>
          </a:ln>
        </p:spPr>
      </p:pic>
      <p:sp>
        <p:nvSpPr>
          <p:cNvPr id="196" name="Google Shape;196;p27"/>
          <p:cNvSpPr txBox="1"/>
          <p:nvPr/>
        </p:nvSpPr>
        <p:spPr>
          <a:xfrm>
            <a:off x="5660700" y="4031025"/>
            <a:ext cx="3171600" cy="10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i="1">
                <a:latin typeface="Calibri"/>
                <a:ea typeface="Calibri"/>
                <a:cs typeface="Calibri"/>
                <a:sym typeface="Calibri"/>
              </a:rPr>
              <a:t>Two male </a:t>
            </a:r>
            <a:r>
              <a:rPr lang="en" sz="1600" i="1" u="sng">
                <a:latin typeface="Calibri"/>
                <a:ea typeface="Calibri"/>
                <a:cs typeface="Calibri"/>
                <a:sym typeface="Calibri"/>
              </a:rPr>
              <a:t>Baltimore Orioles</a:t>
            </a:r>
            <a:r>
              <a:rPr lang="en" sz="1600" i="1">
                <a:latin typeface="Calibri"/>
                <a:ea typeface="Calibri"/>
                <a:cs typeface="Calibri"/>
                <a:sym typeface="Calibri"/>
              </a:rPr>
              <a:t> fight over an orange. </a:t>
            </a:r>
            <a:endParaRPr sz="1600" i="1">
              <a:latin typeface="Calibri"/>
              <a:ea typeface="Calibri"/>
              <a:cs typeface="Calibri"/>
              <a:sym typeface="Calibri"/>
            </a:endParaRPr>
          </a:p>
        </p:txBody>
      </p:sp>
      <p:sp>
        <p:nvSpPr>
          <p:cNvPr id="197" name="Google Shape;197;p27"/>
          <p:cNvSpPr txBox="1"/>
          <p:nvPr/>
        </p:nvSpPr>
        <p:spPr>
          <a:xfrm>
            <a:off x="7764300" y="4816900"/>
            <a:ext cx="1379700" cy="30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Calibri"/>
                <a:ea typeface="Calibri"/>
                <a:cs typeface="Calibri"/>
                <a:sym typeface="Calibri"/>
              </a:rPr>
              <a:t> </a:t>
            </a:r>
            <a:r>
              <a:rPr lang="en" sz="700"/>
              <a:t> © </a:t>
            </a:r>
            <a:r>
              <a:rPr lang="en" sz="700">
                <a:latin typeface="Calibri"/>
                <a:ea typeface="Calibri"/>
                <a:cs typeface="Calibri"/>
                <a:sym typeface="Calibri"/>
              </a:rPr>
              <a:t>David Vonte, </a:t>
            </a:r>
            <a:r>
              <a:rPr lang="en" sz="700" u="sng">
                <a:solidFill>
                  <a:schemeClr val="hlink"/>
                </a:solidFill>
                <a:latin typeface="Calibri"/>
                <a:ea typeface="Calibri"/>
                <a:cs typeface="Calibri"/>
                <a:sym typeface="Calibri"/>
                <a:hlinkClick r:id="rId4"/>
              </a:rPr>
              <a:t>FeederWatch</a:t>
            </a:r>
            <a:endParaRPr sz="700">
              <a:latin typeface="Calibri"/>
              <a:ea typeface="Calibri"/>
              <a:cs typeface="Calibri"/>
              <a:sym typeface="Calibri"/>
            </a:endParaRPr>
          </a:p>
        </p:txBody>
      </p:sp>
      <p:sp>
        <p:nvSpPr>
          <p:cNvPr id="2" name="TextBox 1">
            <a:extLst>
              <a:ext uri="{FF2B5EF4-FFF2-40B4-BE49-F238E27FC236}">
                <a16:creationId xmlns:a16="http://schemas.microsoft.com/office/drawing/2014/main" id="{C8B384D1-4BEA-8FE6-59A9-ACD48FDEC8C0}"/>
              </a:ext>
            </a:extLst>
          </p:cNvPr>
          <p:cNvSpPr txBox="1"/>
          <p:nvPr/>
        </p:nvSpPr>
        <p:spPr>
          <a:xfrm>
            <a:off x="433633" y="4694548"/>
            <a:ext cx="5580374" cy="307777"/>
          </a:xfrm>
          <a:prstGeom prst="rect">
            <a:avLst/>
          </a:prstGeom>
          <a:noFill/>
        </p:spPr>
        <p:txBody>
          <a:bodyPr wrap="none" rtlCol="0">
            <a:spAutoFit/>
          </a:bodyPr>
          <a:lstStyle/>
          <a:p>
            <a:r>
              <a:rPr lang="en-US" dirty="0">
                <a:hlinkClick r:id="rId5"/>
              </a:rPr>
              <a:t>Baltimore Oriole Sounds, All About Birds, Cornell Lab of Ornithology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500"/>
                                        <p:tgtEl>
                                          <p:spTgt spid="19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4">
                                            <p:txEl>
                                              <p:pRg st="0" end="0"/>
                                            </p:txEl>
                                          </p:spTgt>
                                        </p:tgtEl>
                                        <p:attrNameLst>
                                          <p:attrName>style.visibility</p:attrName>
                                        </p:attrNameLst>
                                      </p:cBhvr>
                                      <p:to>
                                        <p:strVal val="visible"/>
                                      </p:to>
                                    </p:set>
                                    <p:anim calcmode="lin" valueType="num">
                                      <p:cBhvr additive="base">
                                        <p:cTn id="11" dur="500" fill="hold"/>
                                        <p:tgtEl>
                                          <p:spTgt spid="19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4">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94">
                                            <p:txEl>
                                              <p:pRg st="1" end="1"/>
                                            </p:txEl>
                                          </p:spTgt>
                                        </p:tgtEl>
                                        <p:attrNameLst>
                                          <p:attrName>style.visibility</p:attrName>
                                        </p:attrNameLst>
                                      </p:cBhvr>
                                      <p:to>
                                        <p:strVal val="visible"/>
                                      </p:to>
                                    </p:set>
                                    <p:anim calcmode="lin" valueType="num">
                                      <p:cBhvr additive="base">
                                        <p:cTn id="16" dur="500" fill="hold"/>
                                        <p:tgtEl>
                                          <p:spTgt spid="194">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94">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94">
                                            <p:txEl>
                                              <p:pRg st="2" end="2"/>
                                            </p:txEl>
                                          </p:spTgt>
                                        </p:tgtEl>
                                        <p:attrNameLst>
                                          <p:attrName>style.visibility</p:attrName>
                                        </p:attrNameLst>
                                      </p:cBhvr>
                                      <p:to>
                                        <p:strVal val="visible"/>
                                      </p:to>
                                    </p:set>
                                    <p:anim calcmode="lin" valueType="num">
                                      <p:cBhvr additive="base">
                                        <p:cTn id="21" dur="500" fill="hold"/>
                                        <p:tgtEl>
                                          <p:spTgt spid="194">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94">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94">
                                            <p:txEl>
                                              <p:pRg st="3" end="3"/>
                                            </p:txEl>
                                          </p:spTgt>
                                        </p:tgtEl>
                                        <p:attrNameLst>
                                          <p:attrName>style.visibility</p:attrName>
                                        </p:attrNameLst>
                                      </p:cBhvr>
                                      <p:to>
                                        <p:strVal val="visible"/>
                                      </p:to>
                                    </p:set>
                                    <p:anim calcmode="lin" valueType="num">
                                      <p:cBhvr additive="base">
                                        <p:cTn id="26" dur="500" fill="hold"/>
                                        <p:tgtEl>
                                          <p:spTgt spid="194">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4">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194">
                                            <p:txEl>
                                              <p:pRg st="4" end="4"/>
                                            </p:txEl>
                                          </p:spTgt>
                                        </p:tgtEl>
                                        <p:attrNameLst>
                                          <p:attrName>style.visibility</p:attrName>
                                        </p:attrNameLst>
                                      </p:cBhvr>
                                      <p:to>
                                        <p:strVal val="visible"/>
                                      </p:to>
                                    </p:set>
                                    <p:anim calcmode="lin" valueType="num">
                                      <p:cBhvr additive="base">
                                        <p:cTn id="31" dur="500" fill="hold"/>
                                        <p:tgtEl>
                                          <p:spTgt spid="19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194">
                                            <p:txEl>
                                              <p:pRg st="5" end="5"/>
                                            </p:txEl>
                                          </p:spTgt>
                                        </p:tgtEl>
                                        <p:attrNameLst>
                                          <p:attrName>style.visibility</p:attrName>
                                        </p:attrNameLst>
                                      </p:cBhvr>
                                      <p:to>
                                        <p:strVal val="visible"/>
                                      </p:to>
                                    </p:set>
                                    <p:anim calcmode="lin" valueType="num">
                                      <p:cBhvr additive="base">
                                        <p:cTn id="36" dur="500" fill="hold"/>
                                        <p:tgtEl>
                                          <p:spTgt spid="194">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194">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194">
                                            <p:txEl>
                                              <p:pRg st="6" end="6"/>
                                            </p:txEl>
                                          </p:spTgt>
                                        </p:tgtEl>
                                        <p:attrNameLst>
                                          <p:attrName>style.visibility</p:attrName>
                                        </p:attrNameLst>
                                      </p:cBhvr>
                                      <p:to>
                                        <p:strVal val="visible"/>
                                      </p:to>
                                    </p:set>
                                    <p:animEffect transition="in" filter="fade">
                                      <p:cBhvr>
                                        <p:cTn id="41" dur="1000"/>
                                        <p:tgtEl>
                                          <p:spTgt spid="194">
                                            <p:txEl>
                                              <p:pRg st="6" end="6"/>
                                            </p:txEl>
                                          </p:spTgt>
                                        </p:tgtEl>
                                      </p:cBhvr>
                                    </p:animEffect>
                                    <p:anim calcmode="lin" valueType="num">
                                      <p:cBhvr>
                                        <p:cTn id="42" dur="1000" fill="hold"/>
                                        <p:tgtEl>
                                          <p:spTgt spid="194">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19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2"/>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Migration</a:t>
            </a:r>
            <a:endParaRPr dirty="0"/>
          </a:p>
        </p:txBody>
      </p:sp>
      <p:sp>
        <p:nvSpPr>
          <p:cNvPr id="233" name="Google Shape;233;p32"/>
          <p:cNvSpPr txBox="1">
            <a:spLocks noGrp="1"/>
          </p:cNvSpPr>
          <p:nvPr>
            <p:ph type="body" idx="1"/>
          </p:nvPr>
        </p:nvSpPr>
        <p:spPr>
          <a:xfrm>
            <a:off x="311700" y="1228675"/>
            <a:ext cx="4914600" cy="8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Flight allows some birds to </a:t>
            </a:r>
            <a:r>
              <a:rPr lang="en" b="1" dirty="0"/>
              <a:t>migrate</a:t>
            </a:r>
            <a:r>
              <a:rPr lang="en" dirty="0"/>
              <a:t>. Not all birds migrate, but many kinds of birds do.</a:t>
            </a:r>
            <a:endParaRPr dirty="0"/>
          </a:p>
          <a:p>
            <a:pPr marL="0" lvl="0" indent="0" algn="l" rtl="0">
              <a:spcBef>
                <a:spcPts val="1600"/>
              </a:spcBef>
              <a:spcAft>
                <a:spcPts val="0"/>
              </a:spcAft>
              <a:buNone/>
            </a:pPr>
            <a:r>
              <a:rPr lang="en" dirty="0"/>
              <a:t>Migration is the seasonal movement of animal populations between breeding (summer) and non-breeding (wintering) grounds.</a:t>
            </a: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pic>
        <p:nvPicPr>
          <p:cNvPr id="234" name="Google Shape;234;p32"/>
          <p:cNvPicPr preferRelativeResize="0"/>
          <p:nvPr/>
        </p:nvPicPr>
        <p:blipFill>
          <a:blip r:embed="rId3">
            <a:alphaModFix/>
          </a:blip>
          <a:stretch>
            <a:fillRect/>
          </a:stretch>
        </p:blipFill>
        <p:spPr>
          <a:xfrm>
            <a:off x="5226300" y="571754"/>
            <a:ext cx="3698800" cy="3842497"/>
          </a:xfrm>
          <a:prstGeom prst="rect">
            <a:avLst/>
          </a:prstGeom>
          <a:noFill/>
          <a:ln>
            <a:noFill/>
          </a:ln>
        </p:spPr>
      </p:pic>
      <p:sp>
        <p:nvSpPr>
          <p:cNvPr id="235" name="Google Shape;235;p32"/>
          <p:cNvSpPr txBox="1"/>
          <p:nvPr/>
        </p:nvSpPr>
        <p:spPr>
          <a:xfrm>
            <a:off x="5663700" y="4828500"/>
            <a:ext cx="3480300" cy="31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latin typeface="Calibri"/>
                <a:ea typeface="Calibri"/>
                <a:cs typeface="Calibri"/>
                <a:sym typeface="Calibri"/>
              </a:rPr>
              <a:t>Image:  Anna Rettberg, Bartels Science Illustrator, Cornell Lab of Ornithology</a:t>
            </a:r>
            <a:endParaRPr sz="80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2"/>
                                        </p:tgtEl>
                                        <p:attrNameLst>
                                          <p:attrName>style.visibility</p:attrName>
                                        </p:attrNameLst>
                                      </p:cBhvr>
                                      <p:to>
                                        <p:strVal val="visible"/>
                                      </p:to>
                                    </p:set>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234"/>
                                        </p:tgtEl>
                                        <p:attrNameLst>
                                          <p:attrName>style.visibility</p:attrName>
                                        </p:attrNameLst>
                                      </p:cBhvr>
                                      <p:to>
                                        <p:strVal val="visible"/>
                                      </p:to>
                                    </p:set>
                                    <p:anim calcmode="lin" valueType="num">
                                      <p:cBhvr>
                                        <p:cTn id="10" dur="1000" fill="hold"/>
                                        <p:tgtEl>
                                          <p:spTgt spid="234"/>
                                        </p:tgtEl>
                                        <p:attrNameLst>
                                          <p:attrName>ppt_w</p:attrName>
                                        </p:attrNameLst>
                                      </p:cBhvr>
                                      <p:tavLst>
                                        <p:tav tm="0">
                                          <p:val>
                                            <p:fltVal val="0"/>
                                          </p:val>
                                        </p:tav>
                                        <p:tav tm="100000">
                                          <p:val>
                                            <p:strVal val="#ppt_w"/>
                                          </p:val>
                                        </p:tav>
                                      </p:tavLst>
                                    </p:anim>
                                    <p:anim calcmode="lin" valueType="num">
                                      <p:cBhvr>
                                        <p:cTn id="11" dur="1000" fill="hold"/>
                                        <p:tgtEl>
                                          <p:spTgt spid="234"/>
                                        </p:tgtEl>
                                        <p:attrNameLst>
                                          <p:attrName>ppt_h</p:attrName>
                                        </p:attrNameLst>
                                      </p:cBhvr>
                                      <p:tavLst>
                                        <p:tav tm="0">
                                          <p:val>
                                            <p:fltVal val="0"/>
                                          </p:val>
                                        </p:tav>
                                        <p:tav tm="100000">
                                          <p:val>
                                            <p:strVal val="#ppt_h"/>
                                          </p:val>
                                        </p:tav>
                                      </p:tavLst>
                                    </p:anim>
                                    <p:anim calcmode="lin" valueType="num">
                                      <p:cBhvr>
                                        <p:cTn id="12" dur="1000" fill="hold"/>
                                        <p:tgtEl>
                                          <p:spTgt spid="234"/>
                                        </p:tgtEl>
                                        <p:attrNameLst>
                                          <p:attrName>style.rotation</p:attrName>
                                        </p:attrNameLst>
                                      </p:cBhvr>
                                      <p:tavLst>
                                        <p:tav tm="0">
                                          <p:val>
                                            <p:fltVal val="90"/>
                                          </p:val>
                                        </p:tav>
                                        <p:tav tm="100000">
                                          <p:val>
                                            <p:fltVal val="0"/>
                                          </p:val>
                                        </p:tav>
                                      </p:tavLst>
                                    </p:anim>
                                    <p:animEffect transition="in" filter="fade">
                                      <p:cBhvr>
                                        <p:cTn id="13" dur="1000"/>
                                        <p:tgtEl>
                                          <p:spTgt spid="23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33">
                                            <p:txEl>
                                              <p:pRg st="0" end="0"/>
                                            </p:txEl>
                                          </p:spTgt>
                                        </p:tgtEl>
                                        <p:attrNameLst>
                                          <p:attrName>style.visibility</p:attrName>
                                        </p:attrNameLst>
                                      </p:cBhvr>
                                      <p:to>
                                        <p:strVal val="visible"/>
                                      </p:to>
                                    </p:set>
                                    <p:animEffect transition="in" filter="fade">
                                      <p:cBhvr>
                                        <p:cTn id="17" dur="1000"/>
                                        <p:tgtEl>
                                          <p:spTgt spid="233">
                                            <p:txEl>
                                              <p:pRg st="0" end="0"/>
                                            </p:txEl>
                                          </p:spTgt>
                                        </p:tgtEl>
                                      </p:cBhvr>
                                    </p:animEffect>
                                    <p:anim calcmode="lin" valueType="num">
                                      <p:cBhvr>
                                        <p:cTn id="18" dur="1000" fill="hold"/>
                                        <p:tgtEl>
                                          <p:spTgt spid="23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33">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33">
                                            <p:txEl>
                                              <p:pRg st="1" end="1"/>
                                            </p:txEl>
                                          </p:spTgt>
                                        </p:tgtEl>
                                        <p:attrNameLst>
                                          <p:attrName>style.visibility</p:attrName>
                                        </p:attrNameLst>
                                      </p:cBhvr>
                                      <p:to>
                                        <p:strVal val="visible"/>
                                      </p:to>
                                    </p:set>
                                    <p:animEffect transition="in" filter="fade">
                                      <p:cBhvr>
                                        <p:cTn id="23" dur="1000"/>
                                        <p:tgtEl>
                                          <p:spTgt spid="233">
                                            <p:txEl>
                                              <p:pRg st="1" end="1"/>
                                            </p:txEl>
                                          </p:spTgt>
                                        </p:tgtEl>
                                      </p:cBhvr>
                                    </p:animEffect>
                                    <p:anim calcmode="lin" valueType="num">
                                      <p:cBhvr>
                                        <p:cTn id="24" dur="1000" fill="hold"/>
                                        <p:tgtEl>
                                          <p:spTgt spid="233">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23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3"/>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Migration Maps</a:t>
            </a:r>
            <a:endParaRPr/>
          </a:p>
        </p:txBody>
      </p:sp>
      <p:sp>
        <p:nvSpPr>
          <p:cNvPr id="241" name="Google Shape;241;p33"/>
          <p:cNvSpPr txBox="1">
            <a:spLocks noGrp="1"/>
          </p:cNvSpPr>
          <p:nvPr>
            <p:ph type="body" idx="1"/>
          </p:nvPr>
        </p:nvSpPr>
        <p:spPr>
          <a:xfrm>
            <a:off x="311700" y="1013275"/>
            <a:ext cx="81105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Scientists at the Cornell Lab of Ornithology create models to show where and when birds move during the year. The </a:t>
            </a:r>
            <a:r>
              <a:rPr lang="en" u="sng" dirty="0"/>
              <a:t>American Robin</a:t>
            </a:r>
            <a:r>
              <a:rPr lang="en" dirty="0"/>
              <a:t> does not move very much. </a:t>
            </a:r>
            <a:endParaRPr dirty="0"/>
          </a:p>
          <a:p>
            <a:pPr marL="0" lvl="0" indent="0" algn="l" rtl="0">
              <a:spcBef>
                <a:spcPts val="1600"/>
              </a:spcBef>
              <a:spcAft>
                <a:spcPts val="1600"/>
              </a:spcAft>
              <a:buNone/>
            </a:pPr>
            <a:endParaRPr dirty="0"/>
          </a:p>
        </p:txBody>
      </p:sp>
      <p:sp>
        <p:nvSpPr>
          <p:cNvPr id="242" name="Google Shape;242;p33"/>
          <p:cNvSpPr txBox="1"/>
          <p:nvPr/>
        </p:nvSpPr>
        <p:spPr>
          <a:xfrm>
            <a:off x="5106413" y="5017100"/>
            <a:ext cx="3558300" cy="26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Calibri"/>
              <a:ea typeface="Calibri"/>
              <a:cs typeface="Calibri"/>
              <a:sym typeface="Calibri"/>
            </a:endParaRPr>
          </a:p>
        </p:txBody>
      </p:sp>
      <p:sp>
        <p:nvSpPr>
          <p:cNvPr id="243" name="Google Shape;243;p33"/>
          <p:cNvSpPr txBox="1"/>
          <p:nvPr/>
        </p:nvSpPr>
        <p:spPr>
          <a:xfrm>
            <a:off x="5360838" y="4730475"/>
            <a:ext cx="3258900" cy="30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latin typeface="Calibri"/>
                <a:ea typeface="Calibri"/>
                <a:cs typeface="Calibri"/>
                <a:sym typeface="Calibri"/>
              </a:rPr>
              <a:t>American Robin © Ryan Schain</a:t>
            </a:r>
            <a:r>
              <a:rPr lang="en" sz="700">
                <a:solidFill>
                  <a:srgbClr val="212121"/>
                </a:solidFill>
                <a:highlight>
                  <a:srgbClr val="FFFFFF"/>
                </a:highlight>
                <a:latin typeface="Calibri"/>
                <a:ea typeface="Calibri"/>
                <a:cs typeface="Calibri"/>
                <a:sym typeface="Calibri"/>
              </a:rPr>
              <a:t> </a:t>
            </a:r>
            <a:r>
              <a:rPr lang="en" sz="700">
                <a:latin typeface="Calibri"/>
                <a:ea typeface="Calibri"/>
                <a:cs typeface="Calibri"/>
                <a:sym typeface="Calibri"/>
              </a:rPr>
              <a:t>/ </a:t>
            </a:r>
            <a:r>
              <a:rPr lang="en" sz="700" u="sng">
                <a:solidFill>
                  <a:srgbClr val="FF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Macaulay Library</a:t>
            </a:r>
            <a:r>
              <a:rPr lang="en" sz="700">
                <a:solidFill>
                  <a:srgbClr val="FF0000"/>
                </a:solidFill>
                <a:latin typeface="Calibri"/>
                <a:ea typeface="Calibri"/>
                <a:cs typeface="Calibri"/>
                <a:sym typeface="Calibri"/>
              </a:rPr>
              <a:t> </a:t>
            </a:r>
            <a:r>
              <a:rPr lang="en" sz="700">
                <a:latin typeface="Calibri"/>
                <a:ea typeface="Calibri"/>
                <a:cs typeface="Calibri"/>
                <a:sym typeface="Calibri"/>
              </a:rPr>
              <a:t>at the Cornell Lab (</a:t>
            </a:r>
            <a:r>
              <a:rPr lang="en" sz="700" u="sng">
                <a:solidFill>
                  <a:srgbClr val="DB4437"/>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ML83264091</a:t>
            </a:r>
            <a:r>
              <a:rPr lang="en" sz="700">
                <a:latin typeface="Calibri"/>
                <a:ea typeface="Calibri"/>
                <a:cs typeface="Calibri"/>
                <a:sym typeface="Calibri"/>
              </a:rPr>
              <a:t>)</a:t>
            </a:r>
            <a:endParaRPr sz="800">
              <a:latin typeface="Calibri"/>
              <a:ea typeface="Calibri"/>
              <a:cs typeface="Calibri"/>
              <a:sym typeface="Calibri"/>
            </a:endParaRPr>
          </a:p>
          <a:p>
            <a:pPr marL="0" lvl="0" indent="0" algn="l" rtl="0">
              <a:spcBef>
                <a:spcPts val="0"/>
              </a:spcBef>
              <a:spcAft>
                <a:spcPts val="0"/>
              </a:spcAft>
              <a:buNone/>
            </a:pPr>
            <a:endParaRPr sz="800">
              <a:latin typeface="Calibri"/>
              <a:ea typeface="Calibri"/>
              <a:cs typeface="Calibri"/>
              <a:sym typeface="Calibri"/>
            </a:endParaRPr>
          </a:p>
        </p:txBody>
      </p:sp>
      <p:pic>
        <p:nvPicPr>
          <p:cNvPr id="245" name="Google Shape;245;p33" title="amerob-abundance-map-weekly-2019-en.mp4">
            <a:hlinkClick r:id="rId5"/>
          </p:cNvPr>
          <p:cNvPicPr preferRelativeResize="0"/>
          <p:nvPr/>
        </p:nvPicPr>
        <p:blipFill>
          <a:blip r:embed="rId6">
            <a:alphaModFix/>
          </a:blip>
          <a:stretch>
            <a:fillRect/>
          </a:stretch>
        </p:blipFill>
        <p:spPr>
          <a:xfrm>
            <a:off x="479288" y="1975425"/>
            <a:ext cx="3925133" cy="2943850"/>
          </a:xfrm>
          <a:prstGeom prst="rect">
            <a:avLst/>
          </a:prstGeom>
          <a:noFill/>
          <a:ln>
            <a:noFill/>
          </a:ln>
        </p:spPr>
      </p:pic>
      <p:sp>
        <p:nvSpPr>
          <p:cNvPr id="3" name="TextBox 2">
            <a:extLst>
              <a:ext uri="{FF2B5EF4-FFF2-40B4-BE49-F238E27FC236}">
                <a16:creationId xmlns:a16="http://schemas.microsoft.com/office/drawing/2014/main" id="{E3427DF4-37C8-9E99-7B07-F78989F6C900}"/>
              </a:ext>
            </a:extLst>
          </p:cNvPr>
          <p:cNvSpPr txBox="1"/>
          <p:nvPr/>
        </p:nvSpPr>
        <p:spPr>
          <a:xfrm>
            <a:off x="2286000" y="3720458"/>
            <a:ext cx="4572000" cy="307777"/>
          </a:xfrm>
          <a:prstGeom prst="rect">
            <a:avLst/>
          </a:prstGeom>
          <a:noFill/>
        </p:spPr>
        <p:txBody>
          <a:bodyPr wrap="square">
            <a:spAutoFit/>
          </a:bodyPr>
          <a:lstStyle/>
          <a:p>
            <a:r>
              <a:rPr lang="en-US" b="0" dirty="0">
                <a:effectLst/>
              </a:rPr>
              <a:t> </a:t>
            </a:r>
            <a:endParaRPr lang="en-US" dirty="0"/>
          </a:p>
        </p:txBody>
      </p:sp>
      <p:sp>
        <p:nvSpPr>
          <p:cNvPr id="5" name="TextBox 4">
            <a:extLst>
              <a:ext uri="{FF2B5EF4-FFF2-40B4-BE49-F238E27FC236}">
                <a16:creationId xmlns:a16="http://schemas.microsoft.com/office/drawing/2014/main" id="{FC88C3A3-C531-23DF-3C6D-D1947F5C5DD2}"/>
              </a:ext>
            </a:extLst>
          </p:cNvPr>
          <p:cNvSpPr txBox="1"/>
          <p:nvPr/>
        </p:nvSpPr>
        <p:spPr>
          <a:xfrm>
            <a:off x="2286000" y="3720458"/>
            <a:ext cx="4572000" cy="307777"/>
          </a:xfrm>
          <a:prstGeom prst="rect">
            <a:avLst/>
          </a:prstGeom>
          <a:noFill/>
        </p:spPr>
        <p:txBody>
          <a:bodyPr wrap="square">
            <a:spAutoFit/>
          </a:bodyPr>
          <a:lstStyle/>
          <a:p>
            <a:r>
              <a:rPr lang="en-US" b="0" dirty="0">
                <a:effectLst/>
              </a:rPr>
              <a:t> </a:t>
            </a:r>
            <a:endParaRPr lang="en-US" dirty="0"/>
          </a:p>
        </p:txBody>
      </p:sp>
      <p:pic>
        <p:nvPicPr>
          <p:cNvPr id="4" name="Picture 3" descr="A bird standing in the grass&#10;&#10;Description automatically generated">
            <a:extLst>
              <a:ext uri="{FF2B5EF4-FFF2-40B4-BE49-F238E27FC236}">
                <a16:creationId xmlns:a16="http://schemas.microsoft.com/office/drawing/2014/main" id="{355EE5AA-51C5-C209-0223-54DD48F5D1BC}"/>
              </a:ext>
            </a:extLst>
          </p:cNvPr>
          <p:cNvPicPr>
            <a:picLocks noChangeAspect="1"/>
          </p:cNvPicPr>
          <p:nvPr/>
        </p:nvPicPr>
        <p:blipFill>
          <a:blip r:embed="rId7"/>
          <a:stretch>
            <a:fillRect/>
          </a:stretch>
        </p:blipFill>
        <p:spPr>
          <a:xfrm>
            <a:off x="4572000" y="1975425"/>
            <a:ext cx="4408080" cy="2755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41">
                                            <p:txEl>
                                              <p:pRg st="0" end="0"/>
                                            </p:txEl>
                                          </p:spTgt>
                                        </p:tgtEl>
                                        <p:attrNameLst>
                                          <p:attrName>style.visibility</p:attrName>
                                        </p:attrNameLst>
                                      </p:cBhvr>
                                      <p:to>
                                        <p:strVal val="visible"/>
                                      </p:to>
                                    </p:set>
                                    <p:animEffect transition="in" filter="wheel(1)">
                                      <p:cBhvr>
                                        <p:cTn id="7" dur="2000"/>
                                        <p:tgtEl>
                                          <p:spTgt spid="2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5"/>
                                        </p:tgtEl>
                                        <p:attrNameLst>
                                          <p:attrName>style.visibility</p:attrName>
                                        </p:attrNameLst>
                                      </p:cBhvr>
                                      <p:to>
                                        <p:strVal val="visible"/>
                                      </p:to>
                                    </p:set>
                                    <p:anim calcmode="lin" valueType="num">
                                      <p:cBhvr additive="base">
                                        <p:cTn id="12" dur="500" fill="hold"/>
                                        <p:tgtEl>
                                          <p:spTgt spid="245"/>
                                        </p:tgtEl>
                                        <p:attrNameLst>
                                          <p:attrName>ppt_x</p:attrName>
                                        </p:attrNameLst>
                                      </p:cBhvr>
                                      <p:tavLst>
                                        <p:tav tm="0">
                                          <p:val>
                                            <p:strVal val="#ppt_x"/>
                                          </p:val>
                                        </p:tav>
                                        <p:tav tm="100000">
                                          <p:val>
                                            <p:strVal val="#ppt_x"/>
                                          </p:val>
                                        </p:tav>
                                      </p:tavLst>
                                    </p:anim>
                                    <p:anim calcmode="lin" valueType="num">
                                      <p:cBhvr additive="base">
                                        <p:cTn id="13" dur="500" fill="hold"/>
                                        <p:tgtEl>
                                          <p:spTgt spid="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Migration Maps</a:t>
            </a:r>
            <a:endParaRPr dirty="0"/>
          </a:p>
        </p:txBody>
      </p:sp>
      <p:sp>
        <p:nvSpPr>
          <p:cNvPr id="251" name="Google Shape;251;p34"/>
          <p:cNvSpPr txBox="1">
            <a:spLocks noGrp="1"/>
          </p:cNvSpPr>
          <p:nvPr>
            <p:ph type="body" idx="1"/>
          </p:nvPr>
        </p:nvSpPr>
        <p:spPr>
          <a:xfrm>
            <a:off x="311700" y="1012700"/>
            <a:ext cx="81105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a:t>
            </a:r>
            <a:r>
              <a:rPr lang="en" u="sng" dirty="0"/>
              <a:t>Yellow Warbler</a:t>
            </a:r>
            <a:r>
              <a:rPr lang="en" dirty="0"/>
              <a:t> is a migratory bird. They spend the winter in Central and South America then travel up to North America to breed.</a:t>
            </a:r>
            <a:endParaRPr dirty="0"/>
          </a:p>
          <a:p>
            <a:pPr marL="0" lvl="0" indent="0" algn="l" rtl="0">
              <a:spcBef>
                <a:spcPts val="1600"/>
              </a:spcBef>
              <a:spcAft>
                <a:spcPts val="1600"/>
              </a:spcAft>
              <a:buNone/>
            </a:pPr>
            <a:endParaRPr dirty="0"/>
          </a:p>
        </p:txBody>
      </p:sp>
      <p:pic>
        <p:nvPicPr>
          <p:cNvPr id="252" name="Google Shape;252;p34" title="yelwar-abundance-map-weekly-2019-en.mp4">
            <a:hlinkClick r:id="rId3"/>
          </p:cNvPr>
          <p:cNvPicPr preferRelativeResize="0"/>
          <p:nvPr/>
        </p:nvPicPr>
        <p:blipFill>
          <a:blip r:embed="rId4">
            <a:alphaModFix/>
          </a:blip>
          <a:stretch>
            <a:fillRect/>
          </a:stretch>
        </p:blipFill>
        <p:spPr>
          <a:xfrm>
            <a:off x="476925" y="1966125"/>
            <a:ext cx="3925133" cy="2943850"/>
          </a:xfrm>
          <a:prstGeom prst="rect">
            <a:avLst/>
          </a:prstGeom>
          <a:noFill/>
          <a:ln>
            <a:noFill/>
          </a:ln>
        </p:spPr>
      </p:pic>
      <p:sp>
        <p:nvSpPr>
          <p:cNvPr id="253" name="Google Shape;253;p34"/>
          <p:cNvSpPr txBox="1"/>
          <p:nvPr/>
        </p:nvSpPr>
        <p:spPr>
          <a:xfrm>
            <a:off x="5365725" y="4743200"/>
            <a:ext cx="3475800" cy="40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latin typeface="Calibri"/>
                <a:ea typeface="Calibri"/>
                <a:cs typeface="Calibri"/>
                <a:sym typeface="Calibri"/>
              </a:rPr>
              <a:t>Yellow Warbler  © Angela Kennt</a:t>
            </a:r>
            <a:r>
              <a:rPr lang="en" sz="700">
                <a:solidFill>
                  <a:srgbClr val="212121"/>
                </a:solidFill>
                <a:highlight>
                  <a:srgbClr val="FFFFFF"/>
                </a:highlight>
                <a:latin typeface="Calibri"/>
                <a:ea typeface="Calibri"/>
                <a:cs typeface="Calibri"/>
                <a:sym typeface="Calibri"/>
              </a:rPr>
              <a:t> </a:t>
            </a:r>
            <a:r>
              <a:rPr lang="en" sz="700">
                <a:latin typeface="Calibri"/>
                <a:ea typeface="Calibri"/>
                <a:cs typeface="Calibri"/>
                <a:sym typeface="Calibri"/>
              </a:rPr>
              <a:t>/ </a:t>
            </a:r>
            <a:r>
              <a:rPr lang="en" sz="700" u="sng">
                <a:solidFill>
                  <a:srgbClr val="FF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Macaulay Library</a:t>
            </a:r>
            <a:r>
              <a:rPr lang="en" sz="700">
                <a:solidFill>
                  <a:srgbClr val="FF0000"/>
                </a:solidFill>
                <a:latin typeface="Calibri"/>
                <a:ea typeface="Calibri"/>
                <a:cs typeface="Calibri"/>
                <a:sym typeface="Calibri"/>
              </a:rPr>
              <a:t> </a:t>
            </a:r>
            <a:r>
              <a:rPr lang="en" sz="700">
                <a:latin typeface="Calibri"/>
                <a:ea typeface="Calibri"/>
                <a:cs typeface="Calibri"/>
                <a:sym typeface="Calibri"/>
              </a:rPr>
              <a:t>at the Cornell Lab (</a:t>
            </a:r>
            <a:r>
              <a:rPr lang="en" sz="700">
                <a:solidFill>
                  <a:srgbClr val="CC0000"/>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ML225721851</a:t>
            </a:r>
            <a:r>
              <a:rPr lang="en" sz="700">
                <a:latin typeface="Calibri"/>
                <a:ea typeface="Calibri"/>
                <a:cs typeface="Calibri"/>
                <a:sym typeface="Calibri"/>
              </a:rPr>
              <a:t>)</a:t>
            </a:r>
            <a:endParaRPr sz="700">
              <a:latin typeface="Calibri"/>
              <a:ea typeface="Calibri"/>
              <a:cs typeface="Calibri"/>
              <a:sym typeface="Calibri"/>
            </a:endParaRPr>
          </a:p>
          <a:p>
            <a:pPr marL="0" lvl="0" indent="0" algn="l" rtl="0">
              <a:spcBef>
                <a:spcPts val="0"/>
              </a:spcBef>
              <a:spcAft>
                <a:spcPts val="0"/>
              </a:spcAft>
              <a:buNone/>
            </a:pPr>
            <a:endParaRPr sz="700">
              <a:latin typeface="Calibri"/>
              <a:ea typeface="Calibri"/>
              <a:cs typeface="Calibri"/>
              <a:sym typeface="Calibri"/>
            </a:endParaRPr>
          </a:p>
        </p:txBody>
      </p:sp>
      <p:pic>
        <p:nvPicPr>
          <p:cNvPr id="3" name="Picture 2" descr="A yellow bird on a branch&#10;&#10;Description automatically generated">
            <a:extLst>
              <a:ext uri="{FF2B5EF4-FFF2-40B4-BE49-F238E27FC236}">
                <a16:creationId xmlns:a16="http://schemas.microsoft.com/office/drawing/2014/main" id="{87DBECF8-EEE3-5437-15B0-C88C928A37A4}"/>
              </a:ext>
            </a:extLst>
          </p:cNvPr>
          <p:cNvPicPr>
            <a:picLocks noChangeAspect="1"/>
          </p:cNvPicPr>
          <p:nvPr/>
        </p:nvPicPr>
        <p:blipFill>
          <a:blip r:embed="rId6"/>
          <a:stretch>
            <a:fillRect/>
          </a:stretch>
        </p:blipFill>
        <p:spPr>
          <a:xfrm>
            <a:off x="4572000" y="1966126"/>
            <a:ext cx="4445251" cy="27782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1">
                                            <p:txEl>
                                              <p:pRg st="0" end="0"/>
                                            </p:txEl>
                                          </p:spTgt>
                                        </p:tgtEl>
                                        <p:attrNameLst>
                                          <p:attrName>style.visibility</p:attrName>
                                        </p:attrNameLst>
                                      </p:cBhvr>
                                      <p:to>
                                        <p:strVal val="visible"/>
                                      </p:to>
                                    </p:set>
                                    <p:anim calcmode="lin" valueType="num">
                                      <p:cBhvr>
                                        <p:cTn id="7" dur="500" fill="hold"/>
                                        <p:tgtEl>
                                          <p:spTgt spid="2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5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5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52"/>
                                        </p:tgtEl>
                                        <p:attrNameLst>
                                          <p:attrName>style.visibility</p:attrName>
                                        </p:attrNameLst>
                                      </p:cBhvr>
                                      <p:to>
                                        <p:strVal val="visible"/>
                                      </p:to>
                                    </p:set>
                                    <p:anim calcmode="lin" valueType="num">
                                      <p:cBhvr additive="base">
                                        <p:cTn id="14" dur="500" fill="hold"/>
                                        <p:tgtEl>
                                          <p:spTgt spid="252"/>
                                        </p:tgtEl>
                                        <p:attrNameLst>
                                          <p:attrName>ppt_x</p:attrName>
                                        </p:attrNameLst>
                                      </p:cBhvr>
                                      <p:tavLst>
                                        <p:tav tm="0">
                                          <p:val>
                                            <p:strVal val="#ppt_x"/>
                                          </p:val>
                                        </p:tav>
                                        <p:tav tm="100000">
                                          <p:val>
                                            <p:strVal val="#ppt_x"/>
                                          </p:val>
                                        </p:tav>
                                      </p:tavLst>
                                    </p:anim>
                                    <p:anim calcmode="lin" valueType="num">
                                      <p:cBhvr additive="base">
                                        <p:cTn id="15" dur="500" fill="hold"/>
                                        <p:tgtEl>
                                          <p:spTgt spid="2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6"/>
          <p:cNvSpPr txBox="1">
            <a:spLocks noGrp="1"/>
          </p:cNvSpPr>
          <p:nvPr>
            <p:ph type="title"/>
          </p:nvPr>
        </p:nvSpPr>
        <p:spPr>
          <a:xfrm>
            <a:off x="239425" y="287025"/>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Amazing Migrations</a:t>
            </a:r>
            <a:endParaRPr/>
          </a:p>
        </p:txBody>
      </p:sp>
      <p:sp>
        <p:nvSpPr>
          <p:cNvPr id="272" name="Google Shape;272;p36"/>
          <p:cNvSpPr txBox="1">
            <a:spLocks noGrp="1"/>
          </p:cNvSpPr>
          <p:nvPr>
            <p:ph type="body" idx="1"/>
          </p:nvPr>
        </p:nvSpPr>
        <p:spPr>
          <a:xfrm>
            <a:off x="311700" y="1088025"/>
            <a:ext cx="5173500" cy="334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dirty="0"/>
              <a:t>Longest Migration: </a:t>
            </a:r>
            <a:r>
              <a:rPr lang="en" sz="2200" u="sng" dirty="0"/>
              <a:t>Arctic Tern</a:t>
            </a:r>
            <a:endParaRPr sz="2200" u="sng" dirty="0"/>
          </a:p>
          <a:p>
            <a:pPr marL="0" lvl="0" indent="0" algn="l" rtl="0">
              <a:spcBef>
                <a:spcPts val="1600"/>
              </a:spcBef>
              <a:spcAft>
                <a:spcPts val="1600"/>
              </a:spcAft>
              <a:buNone/>
            </a:pPr>
            <a:r>
              <a:rPr lang="en" dirty="0"/>
              <a:t>These birds fly more than </a:t>
            </a:r>
            <a:r>
              <a:rPr lang="en" b="1" dirty="0"/>
              <a:t>49,700 miles</a:t>
            </a:r>
            <a:r>
              <a:rPr lang="en" dirty="0"/>
              <a:t> a year, making a round trip between their breeding grounds in the Arctic and their wintering grounds in Antarctica. </a:t>
            </a:r>
            <a:endParaRPr dirty="0"/>
          </a:p>
        </p:txBody>
      </p:sp>
      <p:pic>
        <p:nvPicPr>
          <p:cNvPr id="273" name="Google Shape;273;p36"/>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485200" y="852825"/>
            <a:ext cx="3354000" cy="3437850"/>
          </a:xfrm>
          <a:prstGeom prst="rect">
            <a:avLst/>
          </a:prstGeom>
          <a:noFill/>
          <a:ln>
            <a:noFill/>
          </a:ln>
        </p:spPr>
      </p:pic>
      <p:sp>
        <p:nvSpPr>
          <p:cNvPr id="274" name="Google Shape;274;p36"/>
          <p:cNvSpPr txBox="1"/>
          <p:nvPr/>
        </p:nvSpPr>
        <p:spPr>
          <a:xfrm>
            <a:off x="8072525" y="4304025"/>
            <a:ext cx="766500" cy="20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latin typeface="Calibri"/>
                <a:ea typeface="Calibri"/>
                <a:cs typeface="Calibri"/>
                <a:sym typeface="Calibri"/>
              </a:rPr>
              <a:t>Image: Pixabay</a:t>
            </a:r>
            <a:endParaRPr sz="700">
              <a:latin typeface="Calibri"/>
              <a:ea typeface="Calibri"/>
              <a:cs typeface="Calibri"/>
              <a:sym typeface="Calibri"/>
            </a:endParaRPr>
          </a:p>
        </p:txBody>
      </p:sp>
      <p:sp>
        <p:nvSpPr>
          <p:cNvPr id="275" name="Google Shape;275;p36"/>
          <p:cNvSpPr/>
          <p:nvPr/>
        </p:nvSpPr>
        <p:spPr>
          <a:xfrm>
            <a:off x="5726150" y="974450"/>
            <a:ext cx="1205700" cy="3091800"/>
          </a:xfrm>
          <a:prstGeom prst="curvedRightArrow">
            <a:avLst>
              <a:gd name="adj1" fmla="val 25000"/>
              <a:gd name="adj2" fmla="val 50000"/>
              <a:gd name="adj3" fmla="val 25000"/>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6"/>
          <p:cNvSpPr/>
          <p:nvPr/>
        </p:nvSpPr>
        <p:spPr>
          <a:xfrm rot="10800000">
            <a:off x="7337426" y="854500"/>
            <a:ext cx="1422600" cy="3091800"/>
          </a:xfrm>
          <a:prstGeom prst="curvedRightArrow">
            <a:avLst>
              <a:gd name="adj1" fmla="val 25000"/>
              <a:gd name="adj2" fmla="val 50000"/>
              <a:gd name="adj3" fmla="val 25000"/>
            </a:avLst>
          </a:prstGeom>
          <a:solidFill>
            <a:srgbClr val="00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6"/>
          <p:cNvSpPr txBox="1"/>
          <p:nvPr/>
        </p:nvSpPr>
        <p:spPr>
          <a:xfrm>
            <a:off x="4671350" y="4741775"/>
            <a:ext cx="1845600" cy="20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latin typeface="Calibri"/>
                <a:ea typeface="Calibri"/>
                <a:cs typeface="Calibri"/>
                <a:sym typeface="Calibri"/>
              </a:rPr>
              <a:t>©  Matthew Pendleton / </a:t>
            </a:r>
            <a:r>
              <a:rPr lang="en" sz="700" u="sng">
                <a:solidFill>
                  <a:schemeClr val="accent5"/>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Macaulay Library</a:t>
            </a:r>
            <a:r>
              <a:rPr lang="en" sz="700">
                <a:latin typeface="Calibri"/>
                <a:ea typeface="Calibri"/>
                <a:cs typeface="Calibri"/>
                <a:sym typeface="Calibri"/>
              </a:rPr>
              <a:t> at the Cornell Lab (</a:t>
            </a:r>
            <a:r>
              <a:rPr lang="en" sz="700" u="sng">
                <a:solidFill>
                  <a:srgbClr val="CC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ML66161701</a:t>
            </a:r>
            <a:r>
              <a:rPr lang="en" sz="700">
                <a:latin typeface="Calibri"/>
                <a:ea typeface="Calibri"/>
                <a:cs typeface="Calibri"/>
                <a:sym typeface="Calibri"/>
              </a:rPr>
              <a:t>)</a:t>
            </a:r>
            <a:endParaRPr sz="700">
              <a:latin typeface="Calibri"/>
              <a:ea typeface="Calibri"/>
              <a:cs typeface="Calibri"/>
              <a:sym typeface="Calibri"/>
            </a:endParaRPr>
          </a:p>
          <a:p>
            <a:pPr marL="0" lvl="0" indent="0" algn="l" rtl="0">
              <a:spcBef>
                <a:spcPts val="0"/>
              </a:spcBef>
              <a:spcAft>
                <a:spcPts val="0"/>
              </a:spcAft>
              <a:buNone/>
            </a:pPr>
            <a:endParaRPr sz="700">
              <a:latin typeface="Calibri"/>
              <a:ea typeface="Calibri"/>
              <a:cs typeface="Calibri"/>
              <a:sym typeface="Calibri"/>
            </a:endParaRPr>
          </a:p>
        </p:txBody>
      </p:sp>
      <p:pic>
        <p:nvPicPr>
          <p:cNvPr id="3" name="Picture 2" descr="A bird flying in the sky&#10;&#10;Description automatically generated">
            <a:extLst>
              <a:ext uri="{FF2B5EF4-FFF2-40B4-BE49-F238E27FC236}">
                <a16:creationId xmlns:a16="http://schemas.microsoft.com/office/drawing/2014/main" id="{43ED7990-C5C9-51DC-ED38-9DA4D463FEFF}"/>
              </a:ext>
            </a:extLst>
          </p:cNvPr>
          <p:cNvPicPr>
            <a:picLocks noChangeAspect="1"/>
          </p:cNvPicPr>
          <p:nvPr/>
        </p:nvPicPr>
        <p:blipFill>
          <a:blip r:embed="rId6"/>
          <a:stretch>
            <a:fillRect/>
          </a:stretch>
        </p:blipFill>
        <p:spPr>
          <a:xfrm>
            <a:off x="1755466" y="3094288"/>
            <a:ext cx="2915884" cy="19439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72">
                                            <p:txEl>
                                              <p:pRg st="0" end="0"/>
                                            </p:txEl>
                                          </p:spTgt>
                                        </p:tgtEl>
                                        <p:attrNameLst>
                                          <p:attrName>style.visibility</p:attrName>
                                        </p:attrNameLst>
                                      </p:cBhvr>
                                      <p:to>
                                        <p:strVal val="visible"/>
                                      </p:to>
                                    </p:set>
                                    <p:animEffect transition="in" filter="barn(inVertical)">
                                      <p:cBhvr>
                                        <p:cTn id="7" dur="500"/>
                                        <p:tgtEl>
                                          <p:spTgt spid="272">
                                            <p:txEl>
                                              <p:pRg st="0" end="0"/>
                                            </p:txEl>
                                          </p:spTgt>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72">
                                            <p:txEl>
                                              <p:pRg st="1" end="1"/>
                                            </p:txEl>
                                          </p:spTgt>
                                        </p:tgtEl>
                                        <p:attrNameLst>
                                          <p:attrName>style.visibility</p:attrName>
                                        </p:attrNameLst>
                                      </p:cBhvr>
                                      <p:to>
                                        <p:strVal val="visible"/>
                                      </p:to>
                                    </p:set>
                                    <p:anim calcmode="lin" valueType="num">
                                      <p:cBhvr additive="base">
                                        <p:cTn id="11" dur="500" fill="hold"/>
                                        <p:tgtEl>
                                          <p:spTgt spid="27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72">
                                            <p:txEl>
                                              <p:pRg st="1" end="1"/>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273"/>
                                        </p:tgtEl>
                                        <p:attrNameLst>
                                          <p:attrName>style.visibility</p:attrName>
                                        </p:attrNameLst>
                                      </p:cBhvr>
                                      <p:to>
                                        <p:strVal val="visible"/>
                                      </p:to>
                                    </p:set>
                                    <p:anim calcmode="lin" valueType="num">
                                      <p:cBhvr>
                                        <p:cTn id="16" dur="1000" fill="hold"/>
                                        <p:tgtEl>
                                          <p:spTgt spid="273"/>
                                        </p:tgtEl>
                                        <p:attrNameLst>
                                          <p:attrName>ppt_w</p:attrName>
                                        </p:attrNameLst>
                                      </p:cBhvr>
                                      <p:tavLst>
                                        <p:tav tm="0">
                                          <p:val>
                                            <p:fltVal val="0"/>
                                          </p:val>
                                        </p:tav>
                                        <p:tav tm="100000">
                                          <p:val>
                                            <p:strVal val="#ppt_w"/>
                                          </p:val>
                                        </p:tav>
                                      </p:tavLst>
                                    </p:anim>
                                    <p:anim calcmode="lin" valueType="num">
                                      <p:cBhvr>
                                        <p:cTn id="17" dur="1000" fill="hold"/>
                                        <p:tgtEl>
                                          <p:spTgt spid="273"/>
                                        </p:tgtEl>
                                        <p:attrNameLst>
                                          <p:attrName>ppt_h</p:attrName>
                                        </p:attrNameLst>
                                      </p:cBhvr>
                                      <p:tavLst>
                                        <p:tav tm="0">
                                          <p:val>
                                            <p:fltVal val="0"/>
                                          </p:val>
                                        </p:tav>
                                        <p:tav tm="100000">
                                          <p:val>
                                            <p:strVal val="#ppt_h"/>
                                          </p:val>
                                        </p:tav>
                                      </p:tavLst>
                                    </p:anim>
                                    <p:anim calcmode="lin" valueType="num">
                                      <p:cBhvr>
                                        <p:cTn id="18" dur="1000" fill="hold"/>
                                        <p:tgtEl>
                                          <p:spTgt spid="273"/>
                                        </p:tgtEl>
                                        <p:attrNameLst>
                                          <p:attrName>style.rotation</p:attrName>
                                        </p:attrNameLst>
                                      </p:cBhvr>
                                      <p:tavLst>
                                        <p:tav tm="0">
                                          <p:val>
                                            <p:fltVal val="90"/>
                                          </p:val>
                                        </p:tav>
                                        <p:tav tm="100000">
                                          <p:val>
                                            <p:fltVal val="0"/>
                                          </p:val>
                                        </p:tav>
                                      </p:tavLst>
                                    </p:anim>
                                    <p:animEffect transition="in" filter="fade">
                                      <p:cBhvr>
                                        <p:cTn id="19" dur="1000"/>
                                        <p:tgtEl>
                                          <p:spTgt spid="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7"/>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Flight and Migration can be Hazardous!</a:t>
            </a:r>
            <a:endParaRPr dirty="0"/>
          </a:p>
        </p:txBody>
      </p:sp>
      <p:sp>
        <p:nvSpPr>
          <p:cNvPr id="284" name="Google Shape;284;p37"/>
          <p:cNvSpPr txBox="1">
            <a:spLocks noGrp="1"/>
          </p:cNvSpPr>
          <p:nvPr>
            <p:ph type="body" idx="1"/>
          </p:nvPr>
        </p:nvSpPr>
        <p:spPr>
          <a:xfrm>
            <a:off x="311700" y="1228675"/>
            <a:ext cx="5877600" cy="53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Birds like these warblers and terns face many obstacles when they fly and migrate.</a:t>
            </a:r>
            <a:endParaRPr dirty="0"/>
          </a:p>
          <a:p>
            <a:pPr marL="0" lvl="0" indent="0" algn="l" rtl="0">
              <a:spcBef>
                <a:spcPts val="1600"/>
              </a:spcBef>
              <a:spcAft>
                <a:spcPts val="1600"/>
              </a:spcAft>
              <a:buNone/>
            </a:pPr>
            <a:r>
              <a:rPr lang="en" dirty="0"/>
              <a:t>What hazards do you recognize? </a:t>
            </a:r>
            <a:endParaRPr dirty="0"/>
          </a:p>
        </p:txBody>
      </p:sp>
      <p:pic>
        <p:nvPicPr>
          <p:cNvPr id="285" name="Google Shape;285;p37"/>
          <p:cNvPicPr preferRelativeResize="0"/>
          <p:nvPr/>
        </p:nvPicPr>
        <p:blipFill>
          <a:blip r:embed="rId3">
            <a:alphaModFix/>
          </a:blip>
          <a:stretch>
            <a:fillRect/>
          </a:stretch>
        </p:blipFill>
        <p:spPr>
          <a:xfrm>
            <a:off x="997075" y="3520950"/>
            <a:ext cx="1991091" cy="1504375"/>
          </a:xfrm>
          <a:prstGeom prst="rect">
            <a:avLst/>
          </a:prstGeom>
          <a:noFill/>
          <a:ln>
            <a:noFill/>
          </a:ln>
        </p:spPr>
      </p:pic>
      <p:pic>
        <p:nvPicPr>
          <p:cNvPr id="286" name="Google Shape;286;p37"/>
          <p:cNvPicPr preferRelativeResize="0"/>
          <p:nvPr/>
        </p:nvPicPr>
        <p:blipFill>
          <a:blip r:embed="rId4">
            <a:alphaModFix/>
          </a:blip>
          <a:stretch>
            <a:fillRect/>
          </a:stretch>
        </p:blipFill>
        <p:spPr>
          <a:xfrm>
            <a:off x="4526027" y="3042450"/>
            <a:ext cx="4617974" cy="2308987"/>
          </a:xfrm>
          <a:prstGeom prst="rect">
            <a:avLst/>
          </a:prstGeom>
          <a:noFill/>
          <a:ln>
            <a:noFill/>
          </a:ln>
        </p:spPr>
      </p:pic>
      <p:pic>
        <p:nvPicPr>
          <p:cNvPr id="288" name="Google Shape;288;p37"/>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756150" y="2571750"/>
            <a:ext cx="1256350" cy="1326575"/>
          </a:xfrm>
          <a:prstGeom prst="rect">
            <a:avLst/>
          </a:prstGeom>
          <a:noFill/>
          <a:ln>
            <a:noFill/>
          </a:ln>
        </p:spPr>
      </p:pic>
      <p:pic>
        <p:nvPicPr>
          <p:cNvPr id="289" name="Google Shape;289;p37"/>
          <p:cNvPicPr preferRelativeResize="0"/>
          <p:nvPr/>
        </p:nvPicPr>
        <p:blipFill>
          <a:blip r:embed="rId6">
            <a:alphaModFix/>
          </a:blip>
          <a:stretch>
            <a:fillRect/>
          </a:stretch>
        </p:blipFill>
        <p:spPr>
          <a:xfrm>
            <a:off x="4309069" y="1899288"/>
            <a:ext cx="1839725" cy="1641750"/>
          </a:xfrm>
          <a:prstGeom prst="rect">
            <a:avLst/>
          </a:prstGeom>
          <a:noFill/>
          <a:ln>
            <a:noFill/>
          </a:ln>
        </p:spPr>
      </p:pic>
      <p:pic>
        <p:nvPicPr>
          <p:cNvPr id="290" name="Google Shape;290;p37"/>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6112250" y="2194386"/>
            <a:ext cx="2964175" cy="1326575"/>
          </a:xfrm>
          <a:prstGeom prst="rect">
            <a:avLst/>
          </a:prstGeom>
          <a:noFill/>
          <a:ln>
            <a:noFill/>
          </a:ln>
        </p:spPr>
      </p:pic>
      <p:sp>
        <p:nvSpPr>
          <p:cNvPr id="291" name="Google Shape;291;p37"/>
          <p:cNvSpPr/>
          <p:nvPr/>
        </p:nvSpPr>
        <p:spPr>
          <a:xfrm>
            <a:off x="6903676" y="1576095"/>
            <a:ext cx="294000" cy="293700"/>
          </a:xfrm>
          <a:prstGeom prst="rect">
            <a:avLst/>
          </a:prstGeom>
          <a:solidFill>
            <a:srgbClr val="EEEEEE"/>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2" name="Google Shape;292;p37"/>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8011275" y="502850"/>
            <a:ext cx="1065150" cy="1770400"/>
          </a:xfrm>
          <a:prstGeom prst="rect">
            <a:avLst/>
          </a:prstGeom>
          <a:noFill/>
          <a:ln>
            <a:noFill/>
          </a:ln>
        </p:spPr>
      </p:pic>
      <p:grpSp>
        <p:nvGrpSpPr>
          <p:cNvPr id="293" name="Google Shape;293;p37"/>
          <p:cNvGrpSpPr/>
          <p:nvPr/>
        </p:nvGrpSpPr>
        <p:grpSpPr>
          <a:xfrm>
            <a:off x="6521222" y="922802"/>
            <a:ext cx="2047004" cy="1271572"/>
            <a:chOff x="6154750" y="1103636"/>
            <a:chExt cx="2594100" cy="1526314"/>
          </a:xfrm>
        </p:grpSpPr>
        <p:sp>
          <p:nvSpPr>
            <p:cNvPr id="294" name="Google Shape;294;p37"/>
            <p:cNvSpPr/>
            <p:nvPr/>
          </p:nvSpPr>
          <p:spPr>
            <a:xfrm>
              <a:off x="6517305" y="1579350"/>
              <a:ext cx="1869000" cy="1050600"/>
            </a:xfrm>
            <a:prstGeom prst="rect">
              <a:avLst/>
            </a:prstGeom>
            <a:solidFill>
              <a:srgbClr val="EEEEEE"/>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7"/>
            <p:cNvSpPr/>
            <p:nvPr/>
          </p:nvSpPr>
          <p:spPr>
            <a:xfrm>
              <a:off x="6154750" y="1103636"/>
              <a:ext cx="2594100" cy="579300"/>
            </a:xfrm>
            <a:prstGeom prst="triangle">
              <a:avLst>
                <a:gd name="adj" fmla="val 50000"/>
              </a:avLst>
            </a:prstGeom>
            <a:solidFill>
              <a:srgbClr val="212121"/>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6" name="Google Shape;296;p37"/>
            <p:cNvGrpSpPr/>
            <p:nvPr/>
          </p:nvGrpSpPr>
          <p:grpSpPr>
            <a:xfrm>
              <a:off x="6611820" y="1827125"/>
              <a:ext cx="257400" cy="501000"/>
              <a:chOff x="6674100" y="1827125"/>
              <a:chExt cx="257400" cy="501000"/>
            </a:xfrm>
          </p:grpSpPr>
          <p:sp>
            <p:nvSpPr>
              <p:cNvPr id="297" name="Google Shape;297;p37"/>
              <p:cNvSpPr/>
              <p:nvPr/>
            </p:nvSpPr>
            <p:spPr>
              <a:xfrm>
                <a:off x="6674100"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7"/>
              <p:cNvSpPr/>
              <p:nvPr/>
            </p:nvSpPr>
            <p:spPr>
              <a:xfrm>
                <a:off x="6674100"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 name="Google Shape;299;p37"/>
            <p:cNvGrpSpPr/>
            <p:nvPr/>
          </p:nvGrpSpPr>
          <p:grpSpPr>
            <a:xfrm>
              <a:off x="7124719" y="1827125"/>
              <a:ext cx="257400" cy="501000"/>
              <a:chOff x="7334575" y="1827125"/>
              <a:chExt cx="257400" cy="501000"/>
            </a:xfrm>
          </p:grpSpPr>
          <p:sp>
            <p:nvSpPr>
              <p:cNvPr id="300" name="Google Shape;300;p37"/>
              <p:cNvSpPr/>
              <p:nvPr/>
            </p:nvSpPr>
            <p:spPr>
              <a:xfrm>
                <a:off x="7334575"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7"/>
              <p:cNvSpPr/>
              <p:nvPr/>
            </p:nvSpPr>
            <p:spPr>
              <a:xfrm>
                <a:off x="7334575"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2" name="Google Shape;302;p37"/>
            <p:cNvGrpSpPr/>
            <p:nvPr/>
          </p:nvGrpSpPr>
          <p:grpSpPr>
            <a:xfrm>
              <a:off x="6868259" y="1827125"/>
              <a:ext cx="257400" cy="501000"/>
              <a:chOff x="6965700" y="1827125"/>
              <a:chExt cx="257400" cy="501000"/>
            </a:xfrm>
          </p:grpSpPr>
          <p:sp>
            <p:nvSpPr>
              <p:cNvPr id="303" name="Google Shape;303;p37"/>
              <p:cNvSpPr/>
              <p:nvPr/>
            </p:nvSpPr>
            <p:spPr>
              <a:xfrm>
                <a:off x="6965700"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7"/>
              <p:cNvSpPr/>
              <p:nvPr/>
            </p:nvSpPr>
            <p:spPr>
              <a:xfrm>
                <a:off x="6965700"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37"/>
            <p:cNvGrpSpPr/>
            <p:nvPr/>
          </p:nvGrpSpPr>
          <p:grpSpPr>
            <a:xfrm>
              <a:off x="8007919" y="1794925"/>
              <a:ext cx="257400" cy="501000"/>
              <a:chOff x="7334575" y="1827125"/>
              <a:chExt cx="257400" cy="501000"/>
            </a:xfrm>
          </p:grpSpPr>
          <p:sp>
            <p:nvSpPr>
              <p:cNvPr id="306" name="Google Shape;306;p37"/>
              <p:cNvSpPr/>
              <p:nvPr/>
            </p:nvSpPr>
            <p:spPr>
              <a:xfrm>
                <a:off x="7334575"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7"/>
              <p:cNvSpPr/>
              <p:nvPr/>
            </p:nvSpPr>
            <p:spPr>
              <a:xfrm>
                <a:off x="7334575"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8" name="Google Shape;308;p37"/>
            <p:cNvSpPr/>
            <p:nvPr/>
          </p:nvSpPr>
          <p:spPr>
            <a:xfrm>
              <a:off x="7502350" y="1938475"/>
              <a:ext cx="445200" cy="687000"/>
            </a:xfrm>
            <a:prstGeom prst="rect">
              <a:avLst/>
            </a:prstGeom>
            <a:solidFill>
              <a:srgbClr val="EEEEEE"/>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9" name="Google Shape;309;p37"/>
            <p:cNvCxnSpPr/>
            <p:nvPr/>
          </p:nvCxnSpPr>
          <p:spPr>
            <a:xfrm>
              <a:off x="7899085" y="2244775"/>
              <a:ext cx="0" cy="132300"/>
            </a:xfrm>
            <a:prstGeom prst="straightConnector1">
              <a:avLst/>
            </a:prstGeom>
            <a:noFill/>
            <a:ln w="28575" cap="flat" cmpd="sng">
              <a:solidFill>
                <a:srgbClr val="212121"/>
              </a:solidFill>
              <a:prstDash val="solid"/>
              <a:round/>
              <a:headEnd type="none" w="med" len="med"/>
              <a:tailEnd type="none" w="med" len="med"/>
            </a:ln>
          </p:spPr>
        </p:cxnSp>
      </p:grpSp>
      <p:grpSp>
        <p:nvGrpSpPr>
          <p:cNvPr id="4" name="Group 3">
            <a:extLst>
              <a:ext uri="{FF2B5EF4-FFF2-40B4-BE49-F238E27FC236}">
                <a16:creationId xmlns:a16="http://schemas.microsoft.com/office/drawing/2014/main" id="{531F543A-CECB-F6A0-5647-F9D52A273C4D}"/>
              </a:ext>
            </a:extLst>
          </p:cNvPr>
          <p:cNvGrpSpPr/>
          <p:nvPr/>
        </p:nvGrpSpPr>
        <p:grpSpPr>
          <a:xfrm>
            <a:off x="3123061" y="2339238"/>
            <a:ext cx="1294487" cy="2107000"/>
            <a:chOff x="3123061" y="2339238"/>
            <a:chExt cx="1294487" cy="2107000"/>
          </a:xfrm>
        </p:grpSpPr>
        <p:pic>
          <p:nvPicPr>
            <p:cNvPr id="287" name="Google Shape;287;p37"/>
            <p:cNvPicPr preferRelativeResize="0"/>
            <p:nvPr/>
          </p:nvPicPr>
          <p:blipFill>
            <a:blip r:embed="rId9">
              <a:alphaModFix/>
            </a:blip>
            <a:stretch>
              <a:fillRect/>
            </a:stretch>
          </p:blipFill>
          <p:spPr>
            <a:xfrm>
              <a:off x="3364048" y="2339238"/>
              <a:ext cx="1053500" cy="2107000"/>
            </a:xfrm>
            <a:prstGeom prst="rect">
              <a:avLst/>
            </a:prstGeom>
            <a:noFill/>
            <a:ln>
              <a:noFill/>
            </a:ln>
          </p:spPr>
        </p:pic>
        <p:pic>
          <p:nvPicPr>
            <p:cNvPr id="3" name="Graphic 2" descr="Smart Phone with solid fill">
              <a:extLst>
                <a:ext uri="{FF2B5EF4-FFF2-40B4-BE49-F238E27FC236}">
                  <a16:creationId xmlns:a16="http://schemas.microsoft.com/office/drawing/2014/main" id="{EFD2D38D-BC4A-D614-649D-A0CF0F4C20EF}"/>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123061" y="3262986"/>
              <a:ext cx="278052" cy="27805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84">
                                            <p:txEl>
                                              <p:pRg st="0" end="0"/>
                                            </p:txEl>
                                          </p:spTgt>
                                        </p:tgtEl>
                                        <p:attrNameLst>
                                          <p:attrName>style.visibility</p:attrName>
                                        </p:attrNameLst>
                                      </p:cBhvr>
                                      <p:to>
                                        <p:strVal val="visible"/>
                                      </p:to>
                                    </p:set>
                                    <p:anim calcmode="lin" valueType="num">
                                      <p:cBhvr>
                                        <p:cTn id="7" dur="500" fill="hold"/>
                                        <p:tgtEl>
                                          <p:spTgt spid="28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4">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84">
                                            <p:txEl>
                                              <p:pRg st="1" end="1"/>
                                            </p:txEl>
                                          </p:spTgt>
                                        </p:tgtEl>
                                        <p:attrNameLst>
                                          <p:attrName>style.visibility</p:attrName>
                                        </p:attrNameLst>
                                      </p:cBhvr>
                                      <p:to>
                                        <p:strVal val="visible"/>
                                      </p:to>
                                    </p:set>
                                    <p:anim calcmode="lin" valueType="num">
                                      <p:cBhvr>
                                        <p:cTn id="13" dur="500" fill="hold"/>
                                        <p:tgtEl>
                                          <p:spTgt spid="28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84">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284">
                                            <p:txEl>
                                              <p:pRg st="1" end="1"/>
                                            </p:txEl>
                                          </p:spTgt>
                                        </p:tgtEl>
                                      </p:cBhvr>
                                    </p:animEffect>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288"/>
                                        </p:tgtEl>
                                        <p:attrNameLst>
                                          <p:attrName>style.visibility</p:attrName>
                                        </p:attrNameLst>
                                      </p:cBhvr>
                                      <p:to>
                                        <p:strVal val="visible"/>
                                      </p:to>
                                    </p:set>
                                    <p:animEffect transition="in" filter="wheel(1)">
                                      <p:cBhvr>
                                        <p:cTn id="19" dur="2000"/>
                                        <p:tgtEl>
                                          <p:spTgt spid="288"/>
                                        </p:tgtEl>
                                      </p:cBhvr>
                                    </p:animEffect>
                                  </p:childTnLst>
                                </p:cTn>
                              </p:par>
                            </p:childTnLst>
                          </p:cTn>
                        </p:par>
                        <p:par>
                          <p:cTn id="20" fill="hold">
                            <p:stCondLst>
                              <p:cond delay="3000"/>
                            </p:stCondLst>
                            <p:childTnLst>
                              <p:par>
                                <p:cTn id="21" presetID="14" presetClass="entr" presetSubtype="10" fill="hold" nodeType="afterEffect">
                                  <p:stCondLst>
                                    <p:cond delay="500"/>
                                  </p:stCondLst>
                                  <p:childTnLst>
                                    <p:set>
                                      <p:cBhvr>
                                        <p:cTn id="22" dur="1" fill="hold">
                                          <p:stCondLst>
                                            <p:cond delay="0"/>
                                          </p:stCondLst>
                                        </p:cTn>
                                        <p:tgtEl>
                                          <p:spTgt spid="285"/>
                                        </p:tgtEl>
                                        <p:attrNameLst>
                                          <p:attrName>style.visibility</p:attrName>
                                        </p:attrNameLst>
                                      </p:cBhvr>
                                      <p:to>
                                        <p:strVal val="visible"/>
                                      </p:to>
                                    </p:set>
                                    <p:animEffect transition="in" filter="randombar(horizontal)">
                                      <p:cBhvr>
                                        <p:cTn id="23" dur="500"/>
                                        <p:tgtEl>
                                          <p:spTgt spid="285"/>
                                        </p:tgtEl>
                                      </p:cBhvr>
                                    </p:animEffect>
                                  </p:childTnLst>
                                </p:cTn>
                              </p:par>
                            </p:childTnLst>
                          </p:cTn>
                        </p:par>
                        <p:par>
                          <p:cTn id="24" fill="hold">
                            <p:stCondLst>
                              <p:cond delay="4000"/>
                            </p:stCondLst>
                            <p:childTnLst>
                              <p:par>
                                <p:cTn id="25" presetID="31" presetClass="entr" presetSubtype="0" fill="hold" nodeType="afterEffect">
                                  <p:stCondLst>
                                    <p:cond delay="500"/>
                                  </p:stCondLst>
                                  <p:childTnLst>
                                    <p:set>
                                      <p:cBhvr>
                                        <p:cTn id="26" dur="1" fill="hold">
                                          <p:stCondLst>
                                            <p:cond delay="0"/>
                                          </p:stCondLst>
                                        </p:cTn>
                                        <p:tgtEl>
                                          <p:spTgt spid="289"/>
                                        </p:tgtEl>
                                        <p:attrNameLst>
                                          <p:attrName>style.visibility</p:attrName>
                                        </p:attrNameLst>
                                      </p:cBhvr>
                                      <p:to>
                                        <p:strVal val="visible"/>
                                      </p:to>
                                    </p:set>
                                    <p:anim calcmode="lin" valueType="num">
                                      <p:cBhvr>
                                        <p:cTn id="27" dur="1000" fill="hold"/>
                                        <p:tgtEl>
                                          <p:spTgt spid="289"/>
                                        </p:tgtEl>
                                        <p:attrNameLst>
                                          <p:attrName>ppt_w</p:attrName>
                                        </p:attrNameLst>
                                      </p:cBhvr>
                                      <p:tavLst>
                                        <p:tav tm="0">
                                          <p:val>
                                            <p:fltVal val="0"/>
                                          </p:val>
                                        </p:tav>
                                        <p:tav tm="100000">
                                          <p:val>
                                            <p:strVal val="#ppt_w"/>
                                          </p:val>
                                        </p:tav>
                                      </p:tavLst>
                                    </p:anim>
                                    <p:anim calcmode="lin" valueType="num">
                                      <p:cBhvr>
                                        <p:cTn id="28" dur="1000" fill="hold"/>
                                        <p:tgtEl>
                                          <p:spTgt spid="289"/>
                                        </p:tgtEl>
                                        <p:attrNameLst>
                                          <p:attrName>ppt_h</p:attrName>
                                        </p:attrNameLst>
                                      </p:cBhvr>
                                      <p:tavLst>
                                        <p:tav tm="0">
                                          <p:val>
                                            <p:fltVal val="0"/>
                                          </p:val>
                                        </p:tav>
                                        <p:tav tm="100000">
                                          <p:val>
                                            <p:strVal val="#ppt_h"/>
                                          </p:val>
                                        </p:tav>
                                      </p:tavLst>
                                    </p:anim>
                                    <p:anim calcmode="lin" valueType="num">
                                      <p:cBhvr>
                                        <p:cTn id="29" dur="1000" fill="hold"/>
                                        <p:tgtEl>
                                          <p:spTgt spid="289"/>
                                        </p:tgtEl>
                                        <p:attrNameLst>
                                          <p:attrName>style.rotation</p:attrName>
                                        </p:attrNameLst>
                                      </p:cBhvr>
                                      <p:tavLst>
                                        <p:tav tm="0">
                                          <p:val>
                                            <p:fltVal val="90"/>
                                          </p:val>
                                        </p:tav>
                                        <p:tav tm="100000">
                                          <p:val>
                                            <p:fltVal val="0"/>
                                          </p:val>
                                        </p:tav>
                                      </p:tavLst>
                                    </p:anim>
                                    <p:animEffect transition="in" filter="fade">
                                      <p:cBhvr>
                                        <p:cTn id="30" dur="1000"/>
                                        <p:tgtEl>
                                          <p:spTgt spid="289"/>
                                        </p:tgtEl>
                                      </p:cBhvr>
                                    </p:animEffect>
                                  </p:childTnLst>
                                </p:cTn>
                              </p:par>
                            </p:childTnLst>
                          </p:cTn>
                        </p:par>
                        <p:par>
                          <p:cTn id="31" fill="hold">
                            <p:stCondLst>
                              <p:cond delay="5500"/>
                            </p:stCondLst>
                            <p:childTnLst>
                              <p:par>
                                <p:cTn id="32" presetID="2" presetClass="entr" presetSubtype="3" fill="hold" nodeType="afterEffect">
                                  <p:stCondLst>
                                    <p:cond delay="500"/>
                                  </p:stCondLst>
                                  <p:childTnLst>
                                    <p:set>
                                      <p:cBhvr>
                                        <p:cTn id="33" dur="1" fill="hold">
                                          <p:stCondLst>
                                            <p:cond delay="0"/>
                                          </p:stCondLst>
                                        </p:cTn>
                                        <p:tgtEl>
                                          <p:spTgt spid="293"/>
                                        </p:tgtEl>
                                        <p:attrNameLst>
                                          <p:attrName>style.visibility</p:attrName>
                                        </p:attrNameLst>
                                      </p:cBhvr>
                                      <p:to>
                                        <p:strVal val="visible"/>
                                      </p:to>
                                    </p:set>
                                    <p:anim calcmode="lin" valueType="num">
                                      <p:cBhvr additive="base">
                                        <p:cTn id="34" dur="500" fill="hold"/>
                                        <p:tgtEl>
                                          <p:spTgt spid="293"/>
                                        </p:tgtEl>
                                        <p:attrNameLst>
                                          <p:attrName>ppt_x</p:attrName>
                                        </p:attrNameLst>
                                      </p:cBhvr>
                                      <p:tavLst>
                                        <p:tav tm="0">
                                          <p:val>
                                            <p:strVal val="1+#ppt_w/2"/>
                                          </p:val>
                                        </p:tav>
                                        <p:tav tm="100000">
                                          <p:val>
                                            <p:strVal val="#ppt_x"/>
                                          </p:val>
                                        </p:tav>
                                      </p:tavLst>
                                    </p:anim>
                                    <p:anim calcmode="lin" valueType="num">
                                      <p:cBhvr additive="base">
                                        <p:cTn id="35" dur="500" fill="hold"/>
                                        <p:tgtEl>
                                          <p:spTgt spid="293"/>
                                        </p:tgtEl>
                                        <p:attrNameLst>
                                          <p:attrName>ppt_y</p:attrName>
                                        </p:attrNameLst>
                                      </p:cBhvr>
                                      <p:tavLst>
                                        <p:tav tm="0">
                                          <p:val>
                                            <p:strVal val="0-#ppt_h/2"/>
                                          </p:val>
                                        </p:tav>
                                        <p:tav tm="100000">
                                          <p:val>
                                            <p:strVal val="#ppt_y"/>
                                          </p:val>
                                        </p:tav>
                                      </p:tavLst>
                                    </p:anim>
                                  </p:childTnLst>
                                </p:cTn>
                              </p:par>
                            </p:childTnLst>
                          </p:cTn>
                        </p:par>
                        <p:par>
                          <p:cTn id="36" fill="hold">
                            <p:stCondLst>
                              <p:cond delay="6500"/>
                            </p:stCondLst>
                            <p:childTnLst>
                              <p:par>
                                <p:cTn id="37" presetID="2" presetClass="entr" presetSubtype="3" fill="hold" nodeType="afterEffect">
                                  <p:stCondLst>
                                    <p:cond delay="500"/>
                                  </p:stCondLst>
                                  <p:childTnLst>
                                    <p:set>
                                      <p:cBhvr>
                                        <p:cTn id="38" dur="1" fill="hold">
                                          <p:stCondLst>
                                            <p:cond delay="0"/>
                                          </p:stCondLst>
                                        </p:cTn>
                                        <p:tgtEl>
                                          <p:spTgt spid="292"/>
                                        </p:tgtEl>
                                        <p:attrNameLst>
                                          <p:attrName>style.visibility</p:attrName>
                                        </p:attrNameLst>
                                      </p:cBhvr>
                                      <p:to>
                                        <p:strVal val="visible"/>
                                      </p:to>
                                    </p:set>
                                    <p:anim calcmode="lin" valueType="num">
                                      <p:cBhvr additive="base">
                                        <p:cTn id="39" dur="500" fill="hold"/>
                                        <p:tgtEl>
                                          <p:spTgt spid="292"/>
                                        </p:tgtEl>
                                        <p:attrNameLst>
                                          <p:attrName>ppt_x</p:attrName>
                                        </p:attrNameLst>
                                      </p:cBhvr>
                                      <p:tavLst>
                                        <p:tav tm="0">
                                          <p:val>
                                            <p:strVal val="1+#ppt_w/2"/>
                                          </p:val>
                                        </p:tav>
                                        <p:tav tm="100000">
                                          <p:val>
                                            <p:strVal val="#ppt_x"/>
                                          </p:val>
                                        </p:tav>
                                      </p:tavLst>
                                    </p:anim>
                                    <p:anim calcmode="lin" valueType="num">
                                      <p:cBhvr additive="base">
                                        <p:cTn id="40" dur="500" fill="hold"/>
                                        <p:tgtEl>
                                          <p:spTgt spid="292"/>
                                        </p:tgtEl>
                                        <p:attrNameLst>
                                          <p:attrName>ppt_y</p:attrName>
                                        </p:attrNameLst>
                                      </p:cBhvr>
                                      <p:tavLst>
                                        <p:tav tm="0">
                                          <p:val>
                                            <p:strVal val="0-#ppt_h/2"/>
                                          </p:val>
                                        </p:tav>
                                        <p:tav tm="100000">
                                          <p:val>
                                            <p:strVal val="#ppt_y"/>
                                          </p:val>
                                        </p:tav>
                                      </p:tavLst>
                                    </p:anim>
                                  </p:childTnLst>
                                </p:cTn>
                              </p:par>
                            </p:childTnLst>
                          </p:cTn>
                        </p:par>
                        <p:par>
                          <p:cTn id="41" fill="hold">
                            <p:stCondLst>
                              <p:cond delay="7500"/>
                            </p:stCondLst>
                            <p:childTnLst>
                              <p:par>
                                <p:cTn id="42" presetID="42" presetClass="entr" presetSubtype="0"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childTnLst>
                          </p:cTn>
                        </p:par>
                        <p:par>
                          <p:cTn id="47" fill="hold">
                            <p:stCondLst>
                              <p:cond delay="8500"/>
                            </p:stCondLst>
                            <p:childTnLst>
                              <p:par>
                                <p:cTn id="48" presetID="2" presetClass="entr" presetSubtype="8" fill="hold" nodeType="afterEffect">
                                  <p:stCondLst>
                                    <p:cond delay="500"/>
                                  </p:stCondLst>
                                  <p:childTnLst>
                                    <p:set>
                                      <p:cBhvr>
                                        <p:cTn id="49" dur="1" fill="hold">
                                          <p:stCondLst>
                                            <p:cond delay="0"/>
                                          </p:stCondLst>
                                        </p:cTn>
                                        <p:tgtEl>
                                          <p:spTgt spid="290"/>
                                        </p:tgtEl>
                                        <p:attrNameLst>
                                          <p:attrName>style.visibility</p:attrName>
                                        </p:attrNameLst>
                                      </p:cBhvr>
                                      <p:to>
                                        <p:strVal val="visible"/>
                                      </p:to>
                                    </p:set>
                                    <p:anim calcmode="lin" valueType="num">
                                      <p:cBhvr additive="base">
                                        <p:cTn id="50" dur="500" fill="hold"/>
                                        <p:tgtEl>
                                          <p:spTgt spid="290"/>
                                        </p:tgtEl>
                                        <p:attrNameLst>
                                          <p:attrName>ppt_x</p:attrName>
                                        </p:attrNameLst>
                                      </p:cBhvr>
                                      <p:tavLst>
                                        <p:tav tm="0">
                                          <p:val>
                                            <p:strVal val="0-#ppt_w/2"/>
                                          </p:val>
                                        </p:tav>
                                        <p:tav tm="100000">
                                          <p:val>
                                            <p:strVal val="#ppt_x"/>
                                          </p:val>
                                        </p:tav>
                                      </p:tavLst>
                                    </p:anim>
                                    <p:anim calcmode="lin" valueType="num">
                                      <p:cBhvr additive="base">
                                        <p:cTn id="51" dur="500" fill="hold"/>
                                        <p:tgtEl>
                                          <p:spTgt spid="290"/>
                                        </p:tgtEl>
                                        <p:attrNameLst>
                                          <p:attrName>ppt_y</p:attrName>
                                        </p:attrNameLst>
                                      </p:cBhvr>
                                      <p:tavLst>
                                        <p:tav tm="0">
                                          <p:val>
                                            <p:strVal val="#ppt_y"/>
                                          </p:val>
                                        </p:tav>
                                        <p:tav tm="100000">
                                          <p:val>
                                            <p:strVal val="#ppt_y"/>
                                          </p:val>
                                        </p:tav>
                                      </p:tavLst>
                                    </p:anim>
                                  </p:childTnLst>
                                </p:cTn>
                              </p:par>
                            </p:childTnLst>
                          </p:cTn>
                        </p:par>
                        <p:par>
                          <p:cTn id="52" fill="hold">
                            <p:stCondLst>
                              <p:cond delay="9500"/>
                            </p:stCondLst>
                            <p:childTnLst>
                              <p:par>
                                <p:cTn id="53" presetID="22" presetClass="entr" presetSubtype="4" fill="hold" nodeType="afterEffect">
                                  <p:stCondLst>
                                    <p:cond delay="500"/>
                                  </p:stCondLst>
                                  <p:childTnLst>
                                    <p:set>
                                      <p:cBhvr>
                                        <p:cTn id="54" dur="1" fill="hold">
                                          <p:stCondLst>
                                            <p:cond delay="0"/>
                                          </p:stCondLst>
                                        </p:cTn>
                                        <p:tgtEl>
                                          <p:spTgt spid="286"/>
                                        </p:tgtEl>
                                        <p:attrNameLst>
                                          <p:attrName>style.visibility</p:attrName>
                                        </p:attrNameLst>
                                      </p:cBhvr>
                                      <p:to>
                                        <p:strVal val="visible"/>
                                      </p:to>
                                    </p:set>
                                    <p:animEffect transition="in" filter="wipe(down)">
                                      <p:cBhvr>
                                        <p:cTn id="55" dur="2000"/>
                                        <p:tgtEl>
                                          <p:spTgt spid="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8"/>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Flight and Migration can be Hazardous!</a:t>
            </a:r>
            <a:endParaRPr/>
          </a:p>
        </p:txBody>
      </p:sp>
      <p:sp>
        <p:nvSpPr>
          <p:cNvPr id="315" name="Google Shape;315;p38"/>
          <p:cNvSpPr txBox="1">
            <a:spLocks noGrp="1"/>
          </p:cNvSpPr>
          <p:nvPr>
            <p:ph type="body" idx="1"/>
          </p:nvPr>
        </p:nvSpPr>
        <p:spPr>
          <a:xfrm>
            <a:off x="311700" y="1228675"/>
            <a:ext cx="5877600" cy="53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Birds face many obstacles when they fly and migrate.</a:t>
            </a:r>
            <a:endParaRPr/>
          </a:p>
          <a:p>
            <a:pPr marL="0" lvl="0" indent="0" algn="l" rtl="0">
              <a:spcBef>
                <a:spcPts val="1600"/>
              </a:spcBef>
              <a:spcAft>
                <a:spcPts val="1600"/>
              </a:spcAft>
              <a:buNone/>
            </a:pPr>
            <a:r>
              <a:rPr lang="en" b="1"/>
              <a:t>Can you think of any other hazards? </a:t>
            </a:r>
            <a:endParaRPr b="1"/>
          </a:p>
        </p:txBody>
      </p:sp>
      <p:pic>
        <p:nvPicPr>
          <p:cNvPr id="316" name="Google Shape;316;p38"/>
          <p:cNvPicPr preferRelativeResize="0"/>
          <p:nvPr/>
        </p:nvPicPr>
        <p:blipFill>
          <a:blip r:embed="rId3">
            <a:alphaModFix/>
          </a:blip>
          <a:stretch>
            <a:fillRect/>
          </a:stretch>
        </p:blipFill>
        <p:spPr>
          <a:xfrm>
            <a:off x="1214025" y="3520975"/>
            <a:ext cx="1991091" cy="1504375"/>
          </a:xfrm>
          <a:prstGeom prst="rect">
            <a:avLst/>
          </a:prstGeom>
          <a:noFill/>
          <a:ln>
            <a:noFill/>
          </a:ln>
        </p:spPr>
      </p:pic>
      <p:pic>
        <p:nvPicPr>
          <p:cNvPr id="317" name="Google Shape;317;p38"/>
          <p:cNvPicPr preferRelativeResize="0"/>
          <p:nvPr/>
        </p:nvPicPr>
        <p:blipFill>
          <a:blip r:embed="rId4">
            <a:alphaModFix/>
          </a:blip>
          <a:stretch>
            <a:fillRect/>
          </a:stretch>
        </p:blipFill>
        <p:spPr>
          <a:xfrm>
            <a:off x="4526027" y="3042450"/>
            <a:ext cx="4617974" cy="2308987"/>
          </a:xfrm>
          <a:prstGeom prst="rect">
            <a:avLst/>
          </a:prstGeom>
          <a:noFill/>
          <a:ln>
            <a:noFill/>
          </a:ln>
        </p:spPr>
      </p:pic>
      <p:pic>
        <p:nvPicPr>
          <p:cNvPr id="319" name="Google Shape;319;p38"/>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490100" y="2413650"/>
            <a:ext cx="1256350" cy="1326575"/>
          </a:xfrm>
          <a:prstGeom prst="rect">
            <a:avLst/>
          </a:prstGeom>
          <a:noFill/>
          <a:ln>
            <a:noFill/>
          </a:ln>
        </p:spPr>
      </p:pic>
      <p:pic>
        <p:nvPicPr>
          <p:cNvPr id="320" name="Google Shape;320;p38"/>
          <p:cNvPicPr preferRelativeResize="0"/>
          <p:nvPr/>
        </p:nvPicPr>
        <p:blipFill>
          <a:blip r:embed="rId6">
            <a:alphaModFix/>
          </a:blip>
          <a:stretch>
            <a:fillRect/>
          </a:stretch>
        </p:blipFill>
        <p:spPr>
          <a:xfrm>
            <a:off x="3958994" y="1750863"/>
            <a:ext cx="1839725" cy="1641750"/>
          </a:xfrm>
          <a:prstGeom prst="rect">
            <a:avLst/>
          </a:prstGeom>
          <a:noFill/>
          <a:ln>
            <a:noFill/>
          </a:ln>
        </p:spPr>
      </p:pic>
      <p:pic>
        <p:nvPicPr>
          <p:cNvPr id="321" name="Google Shape;321;p38"/>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6112250" y="2194386"/>
            <a:ext cx="2964175" cy="1326575"/>
          </a:xfrm>
          <a:prstGeom prst="rect">
            <a:avLst/>
          </a:prstGeom>
          <a:noFill/>
          <a:ln>
            <a:noFill/>
          </a:ln>
        </p:spPr>
      </p:pic>
      <p:sp>
        <p:nvSpPr>
          <p:cNvPr id="322" name="Google Shape;322;p38"/>
          <p:cNvSpPr txBox="1"/>
          <p:nvPr/>
        </p:nvSpPr>
        <p:spPr>
          <a:xfrm>
            <a:off x="1646025" y="2303850"/>
            <a:ext cx="28800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CC0000"/>
                </a:solidFill>
                <a:latin typeface="Calibri"/>
                <a:ea typeface="Calibri"/>
                <a:cs typeface="Calibri"/>
                <a:sym typeface="Calibri"/>
              </a:rPr>
              <a:t>storms and bad weather</a:t>
            </a:r>
            <a:endParaRPr sz="1800" b="1">
              <a:solidFill>
                <a:srgbClr val="CC0000"/>
              </a:solidFill>
              <a:latin typeface="Calibri"/>
              <a:ea typeface="Calibri"/>
              <a:cs typeface="Calibri"/>
              <a:sym typeface="Calibri"/>
            </a:endParaRPr>
          </a:p>
        </p:txBody>
      </p:sp>
      <p:sp>
        <p:nvSpPr>
          <p:cNvPr id="323" name="Google Shape;323;p38"/>
          <p:cNvSpPr txBox="1"/>
          <p:nvPr/>
        </p:nvSpPr>
        <p:spPr>
          <a:xfrm>
            <a:off x="120175" y="3740225"/>
            <a:ext cx="21162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CC0000"/>
                </a:solidFill>
                <a:latin typeface="Calibri"/>
                <a:ea typeface="Calibri"/>
                <a:cs typeface="Calibri"/>
                <a:sym typeface="Calibri"/>
              </a:rPr>
              <a:t>Cats and other predators</a:t>
            </a:r>
            <a:endParaRPr sz="1800" b="1">
              <a:solidFill>
                <a:srgbClr val="CC0000"/>
              </a:solidFill>
              <a:latin typeface="Calibri"/>
              <a:ea typeface="Calibri"/>
              <a:cs typeface="Calibri"/>
              <a:sym typeface="Calibri"/>
            </a:endParaRPr>
          </a:p>
        </p:txBody>
      </p:sp>
      <p:sp>
        <p:nvSpPr>
          <p:cNvPr id="324" name="Google Shape;324;p38"/>
          <p:cNvSpPr txBox="1"/>
          <p:nvPr/>
        </p:nvSpPr>
        <p:spPr>
          <a:xfrm>
            <a:off x="4237788" y="3520950"/>
            <a:ext cx="8418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CC0000"/>
                </a:solidFill>
                <a:latin typeface="Calibri"/>
                <a:ea typeface="Calibri"/>
                <a:cs typeface="Calibri"/>
                <a:sym typeface="Calibri"/>
              </a:rPr>
              <a:t>towers</a:t>
            </a:r>
            <a:endParaRPr sz="1800" b="1">
              <a:solidFill>
                <a:srgbClr val="CC0000"/>
              </a:solidFill>
              <a:latin typeface="Calibri"/>
              <a:ea typeface="Calibri"/>
              <a:cs typeface="Calibri"/>
              <a:sym typeface="Calibri"/>
            </a:endParaRPr>
          </a:p>
        </p:txBody>
      </p:sp>
      <p:sp>
        <p:nvSpPr>
          <p:cNvPr id="325" name="Google Shape;325;p38"/>
          <p:cNvSpPr txBox="1"/>
          <p:nvPr/>
        </p:nvSpPr>
        <p:spPr>
          <a:xfrm>
            <a:off x="6427400" y="0"/>
            <a:ext cx="27165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CC0000"/>
                </a:solidFill>
                <a:latin typeface="Calibri"/>
                <a:ea typeface="Calibri"/>
                <a:cs typeface="Calibri"/>
                <a:sym typeface="Calibri"/>
              </a:rPr>
              <a:t>windows and power lines</a:t>
            </a:r>
            <a:endParaRPr sz="1800" b="1">
              <a:solidFill>
                <a:srgbClr val="CC0000"/>
              </a:solidFill>
              <a:latin typeface="Calibri"/>
              <a:ea typeface="Calibri"/>
              <a:cs typeface="Calibri"/>
              <a:sym typeface="Calibri"/>
            </a:endParaRPr>
          </a:p>
        </p:txBody>
      </p:sp>
      <p:sp>
        <p:nvSpPr>
          <p:cNvPr id="326" name="Google Shape;326;p38"/>
          <p:cNvSpPr txBox="1"/>
          <p:nvPr/>
        </p:nvSpPr>
        <p:spPr>
          <a:xfrm>
            <a:off x="8011275" y="2194375"/>
            <a:ext cx="10536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CC0000"/>
                </a:solidFill>
                <a:latin typeface="Calibri"/>
                <a:ea typeface="Calibri"/>
                <a:cs typeface="Calibri"/>
                <a:sym typeface="Calibri"/>
              </a:rPr>
              <a:t>cars </a:t>
            </a:r>
            <a:endParaRPr sz="1800" b="1">
              <a:solidFill>
                <a:srgbClr val="CC0000"/>
              </a:solidFill>
              <a:latin typeface="Calibri"/>
              <a:ea typeface="Calibri"/>
              <a:cs typeface="Calibri"/>
              <a:sym typeface="Calibri"/>
            </a:endParaRPr>
          </a:p>
        </p:txBody>
      </p:sp>
      <p:sp>
        <p:nvSpPr>
          <p:cNvPr id="327" name="Google Shape;327;p38"/>
          <p:cNvSpPr txBox="1"/>
          <p:nvPr/>
        </p:nvSpPr>
        <p:spPr>
          <a:xfrm>
            <a:off x="5577063" y="3392625"/>
            <a:ext cx="28800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CC0000"/>
                </a:solidFill>
                <a:latin typeface="Calibri"/>
                <a:ea typeface="Calibri"/>
                <a:cs typeface="Calibri"/>
                <a:sym typeface="Calibri"/>
              </a:rPr>
              <a:t>tall buildings</a:t>
            </a:r>
            <a:endParaRPr sz="1800" b="1">
              <a:solidFill>
                <a:srgbClr val="CC0000"/>
              </a:solidFill>
              <a:latin typeface="Calibri"/>
              <a:ea typeface="Calibri"/>
              <a:cs typeface="Calibri"/>
              <a:sym typeface="Calibri"/>
            </a:endParaRPr>
          </a:p>
        </p:txBody>
      </p:sp>
      <p:sp>
        <p:nvSpPr>
          <p:cNvPr id="328" name="Google Shape;328;p38"/>
          <p:cNvSpPr/>
          <p:nvPr/>
        </p:nvSpPr>
        <p:spPr>
          <a:xfrm>
            <a:off x="6903676" y="1576095"/>
            <a:ext cx="294000" cy="293700"/>
          </a:xfrm>
          <a:prstGeom prst="rect">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9" name="Google Shape;329;p38"/>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8011275" y="502850"/>
            <a:ext cx="1065150" cy="1770400"/>
          </a:xfrm>
          <a:prstGeom prst="rect">
            <a:avLst/>
          </a:prstGeom>
          <a:noFill/>
          <a:ln>
            <a:noFill/>
          </a:ln>
        </p:spPr>
      </p:pic>
      <p:grpSp>
        <p:nvGrpSpPr>
          <p:cNvPr id="330" name="Google Shape;330;p38"/>
          <p:cNvGrpSpPr/>
          <p:nvPr/>
        </p:nvGrpSpPr>
        <p:grpSpPr>
          <a:xfrm>
            <a:off x="6521222" y="922802"/>
            <a:ext cx="2047004" cy="1271572"/>
            <a:chOff x="6154750" y="1103636"/>
            <a:chExt cx="2594100" cy="1526314"/>
          </a:xfrm>
        </p:grpSpPr>
        <p:sp>
          <p:nvSpPr>
            <p:cNvPr id="331" name="Google Shape;331;p38"/>
            <p:cNvSpPr/>
            <p:nvPr/>
          </p:nvSpPr>
          <p:spPr>
            <a:xfrm>
              <a:off x="6517305" y="1579350"/>
              <a:ext cx="1869000" cy="1050600"/>
            </a:xfrm>
            <a:prstGeom prst="rect">
              <a:avLst/>
            </a:prstGeom>
            <a:solidFill>
              <a:srgbClr val="EEEEEE"/>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8"/>
            <p:cNvSpPr/>
            <p:nvPr/>
          </p:nvSpPr>
          <p:spPr>
            <a:xfrm>
              <a:off x="6154750" y="1103636"/>
              <a:ext cx="2594100" cy="579300"/>
            </a:xfrm>
            <a:prstGeom prst="triangle">
              <a:avLst>
                <a:gd name="adj" fmla="val 50000"/>
              </a:avLst>
            </a:prstGeom>
            <a:solidFill>
              <a:srgbClr val="212121"/>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3" name="Google Shape;333;p38"/>
            <p:cNvGrpSpPr/>
            <p:nvPr/>
          </p:nvGrpSpPr>
          <p:grpSpPr>
            <a:xfrm>
              <a:off x="6611820" y="1827125"/>
              <a:ext cx="257400" cy="501000"/>
              <a:chOff x="6674100" y="1827125"/>
              <a:chExt cx="257400" cy="501000"/>
            </a:xfrm>
          </p:grpSpPr>
          <p:sp>
            <p:nvSpPr>
              <p:cNvPr id="334" name="Google Shape;334;p38"/>
              <p:cNvSpPr/>
              <p:nvPr/>
            </p:nvSpPr>
            <p:spPr>
              <a:xfrm>
                <a:off x="6674100"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8"/>
              <p:cNvSpPr/>
              <p:nvPr/>
            </p:nvSpPr>
            <p:spPr>
              <a:xfrm>
                <a:off x="6674100"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38"/>
            <p:cNvGrpSpPr/>
            <p:nvPr/>
          </p:nvGrpSpPr>
          <p:grpSpPr>
            <a:xfrm>
              <a:off x="7124719" y="1827125"/>
              <a:ext cx="257400" cy="501000"/>
              <a:chOff x="7334575" y="1827125"/>
              <a:chExt cx="257400" cy="501000"/>
            </a:xfrm>
          </p:grpSpPr>
          <p:sp>
            <p:nvSpPr>
              <p:cNvPr id="337" name="Google Shape;337;p38"/>
              <p:cNvSpPr/>
              <p:nvPr/>
            </p:nvSpPr>
            <p:spPr>
              <a:xfrm>
                <a:off x="7334575"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8"/>
              <p:cNvSpPr/>
              <p:nvPr/>
            </p:nvSpPr>
            <p:spPr>
              <a:xfrm>
                <a:off x="7334575"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9" name="Google Shape;339;p38"/>
            <p:cNvGrpSpPr/>
            <p:nvPr/>
          </p:nvGrpSpPr>
          <p:grpSpPr>
            <a:xfrm>
              <a:off x="6868259" y="1827125"/>
              <a:ext cx="257400" cy="501000"/>
              <a:chOff x="6965700" y="1827125"/>
              <a:chExt cx="257400" cy="501000"/>
            </a:xfrm>
          </p:grpSpPr>
          <p:sp>
            <p:nvSpPr>
              <p:cNvPr id="340" name="Google Shape;340;p38"/>
              <p:cNvSpPr/>
              <p:nvPr/>
            </p:nvSpPr>
            <p:spPr>
              <a:xfrm>
                <a:off x="6965700"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8"/>
              <p:cNvSpPr/>
              <p:nvPr/>
            </p:nvSpPr>
            <p:spPr>
              <a:xfrm>
                <a:off x="6965700"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 name="Google Shape;342;p38"/>
            <p:cNvGrpSpPr/>
            <p:nvPr/>
          </p:nvGrpSpPr>
          <p:grpSpPr>
            <a:xfrm>
              <a:off x="8007919" y="1794925"/>
              <a:ext cx="257400" cy="501000"/>
              <a:chOff x="7334575" y="1827125"/>
              <a:chExt cx="257400" cy="501000"/>
            </a:xfrm>
          </p:grpSpPr>
          <p:sp>
            <p:nvSpPr>
              <p:cNvPr id="343" name="Google Shape;343;p38"/>
              <p:cNvSpPr/>
              <p:nvPr/>
            </p:nvSpPr>
            <p:spPr>
              <a:xfrm>
                <a:off x="7334575"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8"/>
              <p:cNvSpPr/>
              <p:nvPr/>
            </p:nvSpPr>
            <p:spPr>
              <a:xfrm>
                <a:off x="7334575"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 name="Google Shape;345;p38"/>
            <p:cNvSpPr/>
            <p:nvPr/>
          </p:nvSpPr>
          <p:spPr>
            <a:xfrm>
              <a:off x="7502350" y="1938475"/>
              <a:ext cx="445200" cy="687000"/>
            </a:xfrm>
            <a:prstGeom prst="rect">
              <a:avLst/>
            </a:prstGeom>
            <a:solidFill>
              <a:srgbClr val="EEEEEE"/>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46" name="Google Shape;346;p38"/>
            <p:cNvCxnSpPr/>
            <p:nvPr/>
          </p:nvCxnSpPr>
          <p:spPr>
            <a:xfrm>
              <a:off x="7899085" y="2244775"/>
              <a:ext cx="0" cy="132300"/>
            </a:xfrm>
            <a:prstGeom prst="straightConnector1">
              <a:avLst/>
            </a:prstGeom>
            <a:noFill/>
            <a:ln w="28575" cap="flat" cmpd="sng">
              <a:solidFill>
                <a:srgbClr val="212121"/>
              </a:solidFill>
              <a:prstDash val="solid"/>
              <a:round/>
              <a:headEnd type="none" w="med" len="med"/>
              <a:tailEnd type="none" w="med" len="med"/>
            </a:ln>
          </p:spPr>
        </p:cxnSp>
      </p:grpSp>
      <p:grpSp>
        <p:nvGrpSpPr>
          <p:cNvPr id="2" name="Group 1">
            <a:extLst>
              <a:ext uri="{FF2B5EF4-FFF2-40B4-BE49-F238E27FC236}">
                <a16:creationId xmlns:a16="http://schemas.microsoft.com/office/drawing/2014/main" id="{D0280E92-B1F2-E2A5-EE64-62C37E89A7DE}"/>
              </a:ext>
            </a:extLst>
          </p:cNvPr>
          <p:cNvGrpSpPr/>
          <p:nvPr/>
        </p:nvGrpSpPr>
        <p:grpSpPr>
          <a:xfrm>
            <a:off x="3106173" y="2722235"/>
            <a:ext cx="1294487" cy="2107000"/>
            <a:chOff x="3123061" y="2339238"/>
            <a:chExt cx="1294487" cy="2107000"/>
          </a:xfrm>
        </p:grpSpPr>
        <p:pic>
          <p:nvPicPr>
            <p:cNvPr id="3" name="Google Shape;287;p37">
              <a:extLst>
                <a:ext uri="{FF2B5EF4-FFF2-40B4-BE49-F238E27FC236}">
                  <a16:creationId xmlns:a16="http://schemas.microsoft.com/office/drawing/2014/main" id="{FABC9D93-291A-0483-DB29-5FA8EF11ED41}"/>
                </a:ext>
              </a:extLst>
            </p:cNvPr>
            <p:cNvPicPr preferRelativeResize="0"/>
            <p:nvPr/>
          </p:nvPicPr>
          <p:blipFill>
            <a:blip r:embed="rId9">
              <a:alphaModFix/>
            </a:blip>
            <a:stretch>
              <a:fillRect/>
            </a:stretch>
          </p:blipFill>
          <p:spPr>
            <a:xfrm>
              <a:off x="3364048" y="2339238"/>
              <a:ext cx="1053500" cy="2107000"/>
            </a:xfrm>
            <a:prstGeom prst="rect">
              <a:avLst/>
            </a:prstGeom>
            <a:noFill/>
            <a:ln>
              <a:noFill/>
            </a:ln>
          </p:spPr>
        </p:pic>
        <p:pic>
          <p:nvPicPr>
            <p:cNvPr id="4" name="Graphic 3" descr="Smart Phone with solid fill">
              <a:extLst>
                <a:ext uri="{FF2B5EF4-FFF2-40B4-BE49-F238E27FC236}">
                  <a16:creationId xmlns:a16="http://schemas.microsoft.com/office/drawing/2014/main" id="{1F965C29-5E31-C67A-5994-C0171097C64B}"/>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123061" y="3262986"/>
              <a:ext cx="278052" cy="278052"/>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9"/>
          <p:cNvSpPr txBox="1">
            <a:spLocks noGrp="1"/>
          </p:cNvSpPr>
          <p:nvPr>
            <p:ph type="title"/>
          </p:nvPr>
        </p:nvSpPr>
        <p:spPr>
          <a:xfrm>
            <a:off x="121350" y="61000"/>
            <a:ext cx="8520600" cy="80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Can People Do to Help?</a:t>
            </a:r>
            <a:endParaRPr/>
          </a:p>
        </p:txBody>
      </p:sp>
      <p:pic>
        <p:nvPicPr>
          <p:cNvPr id="352" name="Google Shape;352;p39"/>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602325" y="3522574"/>
            <a:ext cx="1830975" cy="1383400"/>
          </a:xfrm>
          <a:prstGeom prst="rect">
            <a:avLst/>
          </a:prstGeom>
          <a:noFill/>
          <a:ln>
            <a:noFill/>
          </a:ln>
        </p:spPr>
      </p:pic>
      <p:pic>
        <p:nvPicPr>
          <p:cNvPr id="353" name="Google Shape;353;p39"/>
          <p:cNvPicPr preferRelativeResize="0"/>
          <p:nvPr/>
        </p:nvPicPr>
        <p:blipFill rotWithShape="1">
          <a:blip r:embed="rId4" cstate="print">
            <a:alphaModFix/>
            <a:extLst>
              <a:ext uri="{28A0092B-C50C-407E-A947-70E740481C1C}">
                <a14:useLocalDpi xmlns:a14="http://schemas.microsoft.com/office/drawing/2010/main"/>
              </a:ext>
            </a:extLst>
          </a:blip>
          <a:srcRect t="-5729" b="-2577"/>
          <a:stretch/>
        </p:blipFill>
        <p:spPr>
          <a:xfrm>
            <a:off x="4526025" y="2910100"/>
            <a:ext cx="4617975" cy="2500675"/>
          </a:xfrm>
          <a:prstGeom prst="rect">
            <a:avLst/>
          </a:prstGeom>
          <a:noFill/>
          <a:ln>
            <a:noFill/>
          </a:ln>
        </p:spPr>
      </p:pic>
      <p:pic>
        <p:nvPicPr>
          <p:cNvPr id="355" name="Google Shape;355;p39"/>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248275" y="1461075"/>
            <a:ext cx="1099540" cy="1161000"/>
          </a:xfrm>
          <a:prstGeom prst="rect">
            <a:avLst/>
          </a:prstGeom>
          <a:noFill/>
          <a:ln>
            <a:noFill/>
          </a:ln>
        </p:spPr>
      </p:pic>
      <p:pic>
        <p:nvPicPr>
          <p:cNvPr id="357" name="Google Shape;357;p39"/>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5700470" y="1838852"/>
            <a:ext cx="2594205" cy="1161000"/>
          </a:xfrm>
          <a:prstGeom prst="rect">
            <a:avLst/>
          </a:prstGeom>
          <a:noFill/>
          <a:ln>
            <a:noFill/>
          </a:ln>
        </p:spPr>
      </p:pic>
      <p:sp>
        <p:nvSpPr>
          <p:cNvPr id="358" name="Google Shape;358;p39"/>
          <p:cNvSpPr txBox="1"/>
          <p:nvPr/>
        </p:nvSpPr>
        <p:spPr>
          <a:xfrm>
            <a:off x="1412586" y="1321207"/>
            <a:ext cx="2880000" cy="103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CC0000"/>
                </a:solidFill>
                <a:latin typeface="Calibri"/>
                <a:ea typeface="Calibri"/>
                <a:cs typeface="Calibri"/>
                <a:sym typeface="Calibri"/>
              </a:rPr>
              <a:t>Storms and bad weather: </a:t>
            </a:r>
            <a:r>
              <a:rPr lang="en" sz="1800" dirty="0">
                <a:solidFill>
                  <a:srgbClr val="FF9900"/>
                </a:solidFill>
                <a:latin typeface="Calibri"/>
                <a:ea typeface="Calibri"/>
                <a:cs typeface="Calibri"/>
                <a:sym typeface="Calibri"/>
              </a:rPr>
              <a:t>Put out bird houses &amp; plant native plants for shelter</a:t>
            </a:r>
            <a:endParaRPr sz="1800" dirty="0">
              <a:solidFill>
                <a:srgbClr val="FF9900"/>
              </a:solidFill>
              <a:latin typeface="Calibri"/>
              <a:ea typeface="Calibri"/>
              <a:cs typeface="Calibri"/>
              <a:sym typeface="Calibri"/>
            </a:endParaRPr>
          </a:p>
          <a:p>
            <a:pPr marL="0" lvl="0" indent="0" algn="l" rtl="0">
              <a:spcBef>
                <a:spcPts val="0"/>
              </a:spcBef>
              <a:spcAft>
                <a:spcPts val="0"/>
              </a:spcAft>
              <a:buNone/>
            </a:pPr>
            <a:endParaRPr sz="1800" b="1" dirty="0">
              <a:solidFill>
                <a:srgbClr val="CC0000"/>
              </a:solidFill>
              <a:latin typeface="Calibri"/>
              <a:ea typeface="Calibri"/>
              <a:cs typeface="Calibri"/>
              <a:sym typeface="Calibri"/>
            </a:endParaRPr>
          </a:p>
        </p:txBody>
      </p:sp>
      <p:sp>
        <p:nvSpPr>
          <p:cNvPr id="359" name="Google Shape;359;p39"/>
          <p:cNvSpPr txBox="1"/>
          <p:nvPr/>
        </p:nvSpPr>
        <p:spPr>
          <a:xfrm>
            <a:off x="0" y="2980838"/>
            <a:ext cx="24333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CC0000"/>
                </a:solidFill>
                <a:latin typeface="Calibri"/>
                <a:ea typeface="Calibri"/>
                <a:cs typeface="Calibri"/>
                <a:sym typeface="Calibri"/>
              </a:rPr>
              <a:t>Cats and other predators: </a:t>
            </a:r>
            <a:r>
              <a:rPr lang="en" sz="1800" dirty="0">
                <a:solidFill>
                  <a:srgbClr val="FF9900"/>
                </a:solidFill>
                <a:latin typeface="Calibri"/>
                <a:ea typeface="Calibri"/>
                <a:cs typeface="Calibri"/>
                <a:sym typeface="Calibri"/>
              </a:rPr>
              <a:t>Keep cats indoors or on a leash</a:t>
            </a:r>
            <a:endParaRPr sz="1800" dirty="0">
              <a:solidFill>
                <a:srgbClr val="FF9900"/>
              </a:solidFill>
              <a:latin typeface="Calibri"/>
              <a:ea typeface="Calibri"/>
              <a:cs typeface="Calibri"/>
              <a:sym typeface="Calibri"/>
            </a:endParaRPr>
          </a:p>
        </p:txBody>
      </p:sp>
      <p:sp>
        <p:nvSpPr>
          <p:cNvPr id="360" name="Google Shape;360;p39"/>
          <p:cNvSpPr txBox="1"/>
          <p:nvPr/>
        </p:nvSpPr>
        <p:spPr>
          <a:xfrm>
            <a:off x="3706827" y="2303838"/>
            <a:ext cx="17373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CC0000"/>
                </a:solidFill>
                <a:latin typeface="Calibri"/>
                <a:ea typeface="Calibri"/>
                <a:cs typeface="Calibri"/>
                <a:sym typeface="Calibri"/>
              </a:rPr>
              <a:t>Towers: </a:t>
            </a:r>
            <a:r>
              <a:rPr lang="en" sz="1800" dirty="0">
                <a:solidFill>
                  <a:srgbClr val="FF9900"/>
                </a:solidFill>
                <a:latin typeface="Calibri"/>
                <a:ea typeface="Calibri"/>
                <a:cs typeface="Calibri"/>
                <a:sym typeface="Calibri"/>
              </a:rPr>
              <a:t>Change non-flashing lights to flashing &amp; don’t use guidewires</a:t>
            </a:r>
            <a:endParaRPr sz="1800" b="1" dirty="0">
              <a:solidFill>
                <a:srgbClr val="CC0000"/>
              </a:solidFill>
              <a:latin typeface="Calibri"/>
              <a:ea typeface="Calibri"/>
              <a:cs typeface="Calibri"/>
              <a:sym typeface="Calibri"/>
            </a:endParaRPr>
          </a:p>
        </p:txBody>
      </p:sp>
      <p:sp>
        <p:nvSpPr>
          <p:cNvPr id="361" name="Google Shape;361;p39"/>
          <p:cNvSpPr txBox="1"/>
          <p:nvPr/>
        </p:nvSpPr>
        <p:spPr>
          <a:xfrm>
            <a:off x="5022782" y="65543"/>
            <a:ext cx="2596903" cy="11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CC0000"/>
                </a:solidFill>
                <a:latin typeface="Calibri"/>
                <a:ea typeface="Calibri"/>
                <a:cs typeface="Calibri"/>
                <a:sym typeface="Calibri"/>
              </a:rPr>
              <a:t>Windows:</a:t>
            </a:r>
            <a:r>
              <a:rPr lang="en" sz="1800" b="1" dirty="0">
                <a:solidFill>
                  <a:srgbClr val="9900FF"/>
                </a:solidFill>
                <a:latin typeface="Calibri"/>
                <a:ea typeface="Calibri"/>
                <a:cs typeface="Calibri"/>
                <a:sym typeface="Calibri"/>
              </a:rPr>
              <a:t> </a:t>
            </a:r>
            <a:r>
              <a:rPr lang="en" sz="1800" dirty="0">
                <a:solidFill>
                  <a:srgbClr val="FF9900"/>
                </a:solidFill>
                <a:latin typeface="Calibri"/>
                <a:ea typeface="Calibri"/>
                <a:cs typeface="Calibri"/>
                <a:sym typeface="Calibri"/>
              </a:rPr>
              <a:t>Mark windows so birds don’t think it’s a space to fly into</a:t>
            </a:r>
            <a:endParaRPr sz="1800" dirty="0">
              <a:solidFill>
                <a:srgbClr val="FF9900"/>
              </a:solidFill>
              <a:latin typeface="Calibri"/>
              <a:ea typeface="Calibri"/>
              <a:cs typeface="Calibri"/>
              <a:sym typeface="Calibri"/>
            </a:endParaRPr>
          </a:p>
        </p:txBody>
      </p:sp>
      <p:sp>
        <p:nvSpPr>
          <p:cNvPr id="362" name="Google Shape;362;p39"/>
          <p:cNvSpPr txBox="1"/>
          <p:nvPr/>
        </p:nvSpPr>
        <p:spPr>
          <a:xfrm>
            <a:off x="5517900" y="2653824"/>
            <a:ext cx="3473700" cy="75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rgbClr val="CC0000"/>
                </a:solidFill>
                <a:latin typeface="Calibri"/>
                <a:ea typeface="Calibri"/>
                <a:cs typeface="Calibri"/>
                <a:sym typeface="Calibri"/>
              </a:rPr>
              <a:t>Cars: </a:t>
            </a:r>
            <a:r>
              <a:rPr lang="en" sz="1800" dirty="0">
                <a:solidFill>
                  <a:srgbClr val="FF9900"/>
                </a:solidFill>
                <a:latin typeface="Calibri"/>
                <a:ea typeface="Calibri"/>
                <a:cs typeface="Calibri"/>
                <a:sym typeface="Calibri"/>
              </a:rPr>
              <a:t>Slow down, post warning signs, &amp; build wildlife crossings &amp; low fences</a:t>
            </a:r>
            <a:endParaRPr sz="1800" dirty="0">
              <a:solidFill>
                <a:srgbClr val="00FFFF"/>
              </a:solidFill>
              <a:latin typeface="Calibri"/>
              <a:ea typeface="Calibri"/>
              <a:cs typeface="Calibri"/>
              <a:sym typeface="Calibri"/>
            </a:endParaRPr>
          </a:p>
        </p:txBody>
      </p:sp>
      <p:sp>
        <p:nvSpPr>
          <p:cNvPr id="363" name="Google Shape;363;p39"/>
          <p:cNvSpPr txBox="1"/>
          <p:nvPr/>
        </p:nvSpPr>
        <p:spPr>
          <a:xfrm>
            <a:off x="4526013" y="4410850"/>
            <a:ext cx="4617900" cy="53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chemeClr val="lt1"/>
                </a:solidFill>
                <a:latin typeface="Calibri"/>
                <a:ea typeface="Calibri"/>
                <a:cs typeface="Calibri"/>
                <a:sym typeface="Calibri"/>
              </a:rPr>
              <a:t>Cities and towns:</a:t>
            </a:r>
            <a:r>
              <a:rPr lang="en" sz="1800" b="1" dirty="0">
                <a:solidFill>
                  <a:srgbClr val="CC0000"/>
                </a:solidFill>
                <a:latin typeface="Calibri"/>
                <a:ea typeface="Calibri"/>
                <a:cs typeface="Calibri"/>
                <a:sym typeface="Calibri"/>
              </a:rPr>
              <a:t> </a:t>
            </a:r>
            <a:r>
              <a:rPr lang="en" sz="1800" dirty="0">
                <a:solidFill>
                  <a:srgbClr val="FF9900"/>
                </a:solidFill>
                <a:latin typeface="Calibri"/>
                <a:ea typeface="Calibri"/>
                <a:cs typeface="Calibri"/>
                <a:sym typeface="Calibri"/>
              </a:rPr>
              <a:t>Start a</a:t>
            </a:r>
            <a:r>
              <a:rPr lang="en" sz="2200" b="1" dirty="0">
                <a:solidFill>
                  <a:srgbClr val="0000FF"/>
                </a:solidFill>
                <a:latin typeface="Calibri"/>
                <a:ea typeface="Calibri"/>
                <a:cs typeface="Calibri"/>
                <a:sym typeface="Calibri"/>
              </a:rPr>
              <a:t> </a:t>
            </a:r>
            <a:r>
              <a:rPr lang="en" sz="1800" b="1" u="sng" dirty="0">
                <a:solidFill>
                  <a:schemeClr val="accent5"/>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“Lights Out”</a:t>
            </a:r>
            <a:r>
              <a:rPr lang="en" sz="1800" dirty="0">
                <a:solidFill>
                  <a:srgbClr val="FF9900"/>
                </a:solidFill>
                <a:latin typeface="Calibri"/>
                <a:ea typeface="Calibri"/>
                <a:cs typeface="Calibri"/>
                <a:sym typeface="Calibri"/>
              </a:rPr>
              <a:t> program</a:t>
            </a:r>
            <a:r>
              <a:rPr lang="en" sz="1800" b="1" dirty="0">
                <a:solidFill>
                  <a:srgbClr val="FF9900"/>
                </a:solidFill>
                <a:latin typeface="Calibri"/>
                <a:ea typeface="Calibri"/>
                <a:cs typeface="Calibri"/>
                <a:sym typeface="Calibri"/>
              </a:rPr>
              <a:t> </a:t>
            </a:r>
            <a:r>
              <a:rPr lang="en" sz="1800" dirty="0">
                <a:solidFill>
                  <a:srgbClr val="FF9900"/>
                </a:solidFill>
                <a:latin typeface="Calibri"/>
                <a:ea typeface="Calibri"/>
                <a:cs typeface="Calibri"/>
                <a:sym typeface="Calibri"/>
              </a:rPr>
              <a:t>during migration</a:t>
            </a:r>
            <a:endParaRPr sz="1800" dirty="0">
              <a:solidFill>
                <a:srgbClr val="FF9900"/>
              </a:solidFill>
              <a:latin typeface="Calibri"/>
              <a:ea typeface="Calibri"/>
              <a:cs typeface="Calibri"/>
              <a:sym typeface="Calibri"/>
            </a:endParaRPr>
          </a:p>
        </p:txBody>
      </p:sp>
      <p:pic>
        <p:nvPicPr>
          <p:cNvPr id="365" name="Google Shape;365;p39"/>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6819533" y="711728"/>
            <a:ext cx="925044" cy="1489075"/>
          </a:xfrm>
          <a:prstGeom prst="rect">
            <a:avLst/>
          </a:prstGeom>
          <a:noFill/>
          <a:ln>
            <a:noFill/>
          </a:ln>
        </p:spPr>
      </p:pic>
      <p:grpSp>
        <p:nvGrpSpPr>
          <p:cNvPr id="366" name="Google Shape;366;p39"/>
          <p:cNvGrpSpPr/>
          <p:nvPr/>
        </p:nvGrpSpPr>
        <p:grpSpPr>
          <a:xfrm>
            <a:off x="5263300" y="979206"/>
            <a:ext cx="1777737" cy="1069488"/>
            <a:chOff x="6154750" y="1103636"/>
            <a:chExt cx="2594100" cy="1526314"/>
          </a:xfrm>
        </p:grpSpPr>
        <p:sp>
          <p:nvSpPr>
            <p:cNvPr id="367" name="Google Shape;367;p39"/>
            <p:cNvSpPr/>
            <p:nvPr/>
          </p:nvSpPr>
          <p:spPr>
            <a:xfrm>
              <a:off x="6517305" y="1579350"/>
              <a:ext cx="1869000" cy="1050600"/>
            </a:xfrm>
            <a:prstGeom prst="rect">
              <a:avLst/>
            </a:prstGeom>
            <a:solidFill>
              <a:srgbClr val="EEEEEE"/>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9"/>
            <p:cNvSpPr/>
            <p:nvPr/>
          </p:nvSpPr>
          <p:spPr>
            <a:xfrm>
              <a:off x="6154750" y="1103636"/>
              <a:ext cx="2594100" cy="579299"/>
            </a:xfrm>
            <a:prstGeom prst="triangle">
              <a:avLst>
                <a:gd name="adj" fmla="val 50000"/>
              </a:avLst>
            </a:prstGeom>
            <a:solidFill>
              <a:srgbClr val="212121"/>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69" name="Google Shape;369;p39"/>
            <p:cNvGrpSpPr/>
            <p:nvPr/>
          </p:nvGrpSpPr>
          <p:grpSpPr>
            <a:xfrm>
              <a:off x="6611820" y="1827125"/>
              <a:ext cx="257400" cy="501000"/>
              <a:chOff x="6674100" y="1827125"/>
              <a:chExt cx="257400" cy="501000"/>
            </a:xfrm>
          </p:grpSpPr>
          <p:sp>
            <p:nvSpPr>
              <p:cNvPr id="370" name="Google Shape;370;p39"/>
              <p:cNvSpPr/>
              <p:nvPr/>
            </p:nvSpPr>
            <p:spPr>
              <a:xfrm>
                <a:off x="6674100"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9"/>
              <p:cNvSpPr/>
              <p:nvPr/>
            </p:nvSpPr>
            <p:spPr>
              <a:xfrm>
                <a:off x="6674100"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2" name="Google Shape;372;p39"/>
            <p:cNvGrpSpPr/>
            <p:nvPr/>
          </p:nvGrpSpPr>
          <p:grpSpPr>
            <a:xfrm>
              <a:off x="7124719" y="1827125"/>
              <a:ext cx="257400" cy="501000"/>
              <a:chOff x="7334575" y="1827125"/>
              <a:chExt cx="257400" cy="501000"/>
            </a:xfrm>
          </p:grpSpPr>
          <p:sp>
            <p:nvSpPr>
              <p:cNvPr id="373" name="Google Shape;373;p39"/>
              <p:cNvSpPr/>
              <p:nvPr/>
            </p:nvSpPr>
            <p:spPr>
              <a:xfrm>
                <a:off x="7334575"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9"/>
              <p:cNvSpPr/>
              <p:nvPr/>
            </p:nvSpPr>
            <p:spPr>
              <a:xfrm>
                <a:off x="7334575"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5" name="Google Shape;375;p39"/>
            <p:cNvGrpSpPr/>
            <p:nvPr/>
          </p:nvGrpSpPr>
          <p:grpSpPr>
            <a:xfrm>
              <a:off x="6868259" y="1827125"/>
              <a:ext cx="257400" cy="501000"/>
              <a:chOff x="6965700" y="1827125"/>
              <a:chExt cx="257400" cy="501000"/>
            </a:xfrm>
          </p:grpSpPr>
          <p:sp>
            <p:nvSpPr>
              <p:cNvPr id="376" name="Google Shape;376;p39"/>
              <p:cNvSpPr/>
              <p:nvPr/>
            </p:nvSpPr>
            <p:spPr>
              <a:xfrm>
                <a:off x="6965700"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9"/>
              <p:cNvSpPr/>
              <p:nvPr/>
            </p:nvSpPr>
            <p:spPr>
              <a:xfrm>
                <a:off x="6965700"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39"/>
            <p:cNvGrpSpPr/>
            <p:nvPr/>
          </p:nvGrpSpPr>
          <p:grpSpPr>
            <a:xfrm>
              <a:off x="8007919" y="1794925"/>
              <a:ext cx="257400" cy="501000"/>
              <a:chOff x="7334575" y="1827125"/>
              <a:chExt cx="257400" cy="501000"/>
            </a:xfrm>
          </p:grpSpPr>
          <p:sp>
            <p:nvSpPr>
              <p:cNvPr id="379" name="Google Shape;379;p39"/>
              <p:cNvSpPr/>
              <p:nvPr/>
            </p:nvSpPr>
            <p:spPr>
              <a:xfrm>
                <a:off x="7334575" y="18271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9"/>
              <p:cNvSpPr/>
              <p:nvPr/>
            </p:nvSpPr>
            <p:spPr>
              <a:xfrm>
                <a:off x="7334575" y="2077625"/>
                <a:ext cx="257400" cy="2505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1" name="Google Shape;381;p39"/>
            <p:cNvSpPr/>
            <p:nvPr/>
          </p:nvSpPr>
          <p:spPr>
            <a:xfrm>
              <a:off x="7502350" y="1938475"/>
              <a:ext cx="445200" cy="687000"/>
            </a:xfrm>
            <a:prstGeom prst="rect">
              <a:avLst/>
            </a:prstGeom>
            <a:solidFill>
              <a:srgbClr val="EEEEEE"/>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2" name="Google Shape;382;p39"/>
            <p:cNvCxnSpPr/>
            <p:nvPr/>
          </p:nvCxnSpPr>
          <p:spPr>
            <a:xfrm>
              <a:off x="7899085" y="2244775"/>
              <a:ext cx="0" cy="132300"/>
            </a:xfrm>
            <a:prstGeom prst="straightConnector1">
              <a:avLst/>
            </a:prstGeom>
            <a:noFill/>
            <a:ln w="28575" cap="flat" cmpd="sng">
              <a:solidFill>
                <a:srgbClr val="212121"/>
              </a:solidFill>
              <a:prstDash val="solid"/>
              <a:round/>
              <a:headEnd type="none" w="med" len="med"/>
              <a:tailEnd type="none" w="med" len="med"/>
            </a:ln>
          </p:spPr>
        </p:cxnSp>
      </p:grpSp>
      <p:sp>
        <p:nvSpPr>
          <p:cNvPr id="2" name="Oval 1">
            <a:extLst>
              <a:ext uri="{FF2B5EF4-FFF2-40B4-BE49-F238E27FC236}">
                <a16:creationId xmlns:a16="http://schemas.microsoft.com/office/drawing/2014/main" id="{A559923E-02CF-DAE1-969E-5CEAC639B7AB}"/>
              </a:ext>
            </a:extLst>
          </p:cNvPr>
          <p:cNvSpPr/>
          <p:nvPr/>
        </p:nvSpPr>
        <p:spPr>
          <a:xfrm>
            <a:off x="4550102" y="-267950"/>
            <a:ext cx="3346990" cy="2349253"/>
          </a:xfrm>
          <a:prstGeom prst="ellips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3DB30315-5317-404C-216C-6797D82253F2}"/>
              </a:ext>
            </a:extLst>
          </p:cNvPr>
          <p:cNvSpPr/>
          <p:nvPr/>
        </p:nvSpPr>
        <p:spPr>
          <a:xfrm>
            <a:off x="4030426" y="3570378"/>
            <a:ext cx="5113574" cy="1835717"/>
          </a:xfrm>
          <a:prstGeom prst="ellips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B3BFAE8-9139-03E3-CDFE-FD6EFA0A7D05}"/>
              </a:ext>
            </a:extLst>
          </p:cNvPr>
          <p:cNvSpPr txBox="1"/>
          <p:nvPr/>
        </p:nvSpPr>
        <p:spPr>
          <a:xfrm>
            <a:off x="7947396" y="742023"/>
            <a:ext cx="1465646" cy="1384995"/>
          </a:xfrm>
          <a:prstGeom prst="rect">
            <a:avLst/>
          </a:prstGeom>
          <a:noFill/>
        </p:spPr>
        <p:txBody>
          <a:bodyPr wrap="square">
            <a:spAutoFit/>
          </a:bodyPr>
          <a:lstStyle/>
          <a:p>
            <a:r>
              <a:rPr lang="en" b="1" dirty="0">
                <a:solidFill>
                  <a:srgbClr val="CC0000"/>
                </a:solidFill>
                <a:latin typeface="Calibri"/>
                <a:ea typeface="Calibri"/>
                <a:cs typeface="Calibri"/>
                <a:sym typeface="Calibri"/>
              </a:rPr>
              <a:t>P</a:t>
            </a:r>
            <a:r>
              <a:rPr lang="en" sz="1400" b="1" dirty="0">
                <a:solidFill>
                  <a:srgbClr val="CC0000"/>
                </a:solidFill>
                <a:latin typeface="Calibri"/>
                <a:ea typeface="Calibri"/>
                <a:cs typeface="Calibri"/>
                <a:sym typeface="Calibri"/>
              </a:rPr>
              <a:t>ower lines:</a:t>
            </a:r>
            <a:r>
              <a:rPr lang="en" sz="1400" b="1" dirty="0">
                <a:solidFill>
                  <a:srgbClr val="9900FF"/>
                </a:solidFill>
                <a:latin typeface="Calibri"/>
                <a:ea typeface="Calibri"/>
                <a:cs typeface="Calibri"/>
                <a:sym typeface="Calibri"/>
              </a:rPr>
              <a:t> </a:t>
            </a:r>
            <a:r>
              <a:rPr lang="en" sz="1400" dirty="0">
                <a:solidFill>
                  <a:srgbClr val="FF9900"/>
                </a:solidFill>
                <a:latin typeface="Calibri"/>
                <a:ea typeface="Calibri"/>
                <a:cs typeface="Calibri"/>
                <a:sym typeface="Calibri"/>
              </a:rPr>
              <a:t>increase the space between power lines to prevent electrocution</a:t>
            </a:r>
            <a:endParaRPr lang="en-US" dirty="0"/>
          </a:p>
        </p:txBody>
      </p:sp>
      <p:pic>
        <p:nvPicPr>
          <p:cNvPr id="3" name="Picture 2">
            <a:extLst>
              <a:ext uri="{FF2B5EF4-FFF2-40B4-BE49-F238E27FC236}">
                <a16:creationId xmlns:a16="http://schemas.microsoft.com/office/drawing/2014/main" id="{9C764CD3-F2AD-2103-5BF1-CD8B002A288C}"/>
              </a:ext>
            </a:extLst>
          </p:cNvPr>
          <p:cNvPicPr>
            <a:picLocks noChangeAspect="1"/>
          </p:cNvPicPr>
          <p:nvPr/>
        </p:nvPicPr>
        <p:blipFill>
          <a:blip r:embed="rId9"/>
          <a:stretch>
            <a:fillRect/>
          </a:stretch>
        </p:blipFill>
        <p:spPr>
          <a:xfrm>
            <a:off x="2433300" y="2419352"/>
            <a:ext cx="1298561" cy="21033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8"/>
                                        </p:tgtEl>
                                        <p:attrNameLst>
                                          <p:attrName>style.visibility</p:attrName>
                                        </p:attrNameLst>
                                      </p:cBhvr>
                                      <p:to>
                                        <p:strVal val="visible"/>
                                      </p:to>
                                    </p:set>
                                    <p:animEffect transition="in" filter="wipe(up)">
                                      <p:cBhvr>
                                        <p:cTn id="7" dur="1000"/>
                                        <p:tgtEl>
                                          <p:spTgt spid="358"/>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59"/>
                                        </p:tgtEl>
                                        <p:attrNameLst>
                                          <p:attrName>style.visibility</p:attrName>
                                        </p:attrNameLst>
                                      </p:cBhvr>
                                      <p:to>
                                        <p:strVal val="visible"/>
                                      </p:to>
                                    </p:set>
                                    <p:animEffect transition="in" filter="wipe(up)">
                                      <p:cBhvr>
                                        <p:cTn id="11" dur="1000"/>
                                        <p:tgtEl>
                                          <p:spTgt spid="359"/>
                                        </p:tgtEl>
                                      </p:cBhvr>
                                    </p:animEffect>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360"/>
                                        </p:tgtEl>
                                        <p:attrNameLst>
                                          <p:attrName>style.visibility</p:attrName>
                                        </p:attrNameLst>
                                      </p:cBhvr>
                                      <p:to>
                                        <p:strVal val="visible"/>
                                      </p:to>
                                    </p:set>
                                    <p:animEffect transition="in" filter="wipe(up)">
                                      <p:cBhvr>
                                        <p:cTn id="15" dur="1000"/>
                                        <p:tgtEl>
                                          <p:spTgt spid="360"/>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362"/>
                                        </p:tgtEl>
                                        <p:attrNameLst>
                                          <p:attrName>style.visibility</p:attrName>
                                        </p:attrNameLst>
                                      </p:cBhvr>
                                      <p:to>
                                        <p:strVal val="visible"/>
                                      </p:to>
                                    </p:set>
                                    <p:animEffect transition="in" filter="wipe(up)">
                                      <p:cBhvr>
                                        <p:cTn id="19" dur="1000"/>
                                        <p:tgtEl>
                                          <p:spTgt spid="362"/>
                                        </p:tgtEl>
                                      </p:cBhvr>
                                    </p:animEffect>
                                  </p:childTnLst>
                                </p:cTn>
                              </p:par>
                            </p:childTnLst>
                          </p:cTn>
                        </p:par>
                        <p:par>
                          <p:cTn id="20" fill="hold">
                            <p:stCondLst>
                              <p:cond delay="4000"/>
                            </p:stCondLst>
                            <p:childTnLst>
                              <p:par>
                                <p:cTn id="21" presetID="22"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1000"/>
                                        <p:tgtEl>
                                          <p:spTgt spid="5"/>
                                        </p:tgtEl>
                                      </p:cBhvr>
                                    </p:animEffect>
                                  </p:childTnLst>
                                </p:cTn>
                              </p:par>
                            </p:childTnLst>
                          </p:cTn>
                        </p:par>
                        <p:par>
                          <p:cTn id="24" fill="hold">
                            <p:stCondLst>
                              <p:cond delay="5000"/>
                            </p:stCondLst>
                            <p:childTnLst>
                              <p:par>
                                <p:cTn id="25" presetID="22" presetClass="entr" presetSubtype="1" fill="hold" grpId="0" nodeType="afterEffect">
                                  <p:stCondLst>
                                    <p:cond delay="0"/>
                                  </p:stCondLst>
                                  <p:childTnLst>
                                    <p:set>
                                      <p:cBhvr>
                                        <p:cTn id="26" dur="1" fill="hold">
                                          <p:stCondLst>
                                            <p:cond delay="0"/>
                                          </p:stCondLst>
                                        </p:cTn>
                                        <p:tgtEl>
                                          <p:spTgt spid="363"/>
                                        </p:tgtEl>
                                        <p:attrNameLst>
                                          <p:attrName>style.visibility</p:attrName>
                                        </p:attrNameLst>
                                      </p:cBhvr>
                                      <p:to>
                                        <p:strVal val="visible"/>
                                      </p:to>
                                    </p:set>
                                    <p:animEffect transition="in" filter="wipe(up)">
                                      <p:cBhvr>
                                        <p:cTn id="27" dur="1000"/>
                                        <p:tgtEl>
                                          <p:spTgt spid="363"/>
                                        </p:tgtEl>
                                      </p:cBhvr>
                                    </p:animEffect>
                                  </p:childTnLst>
                                </p:cTn>
                              </p:par>
                            </p:childTnLst>
                          </p:cTn>
                        </p:par>
                        <p:par>
                          <p:cTn id="28" fill="hold">
                            <p:stCondLst>
                              <p:cond delay="6000"/>
                            </p:stCondLst>
                            <p:childTnLst>
                              <p:par>
                                <p:cTn id="29" presetID="22" presetClass="entr" presetSubtype="1" fill="hold" grpId="0" nodeType="afterEffect">
                                  <p:stCondLst>
                                    <p:cond delay="0"/>
                                  </p:stCondLst>
                                  <p:childTnLst>
                                    <p:set>
                                      <p:cBhvr>
                                        <p:cTn id="30" dur="1" fill="hold">
                                          <p:stCondLst>
                                            <p:cond delay="0"/>
                                          </p:stCondLst>
                                        </p:cTn>
                                        <p:tgtEl>
                                          <p:spTgt spid="361"/>
                                        </p:tgtEl>
                                        <p:attrNameLst>
                                          <p:attrName>style.visibility</p:attrName>
                                        </p:attrNameLst>
                                      </p:cBhvr>
                                      <p:to>
                                        <p:strVal val="visible"/>
                                      </p:to>
                                    </p:set>
                                    <p:animEffect transition="in" filter="wipe(up)">
                                      <p:cBhvr>
                                        <p:cTn id="31" dur="1000"/>
                                        <p:tgtEl>
                                          <p:spTgt spid="361"/>
                                        </p:tgtEl>
                                      </p:cBhvr>
                                    </p:animEffect>
                                  </p:childTnLst>
                                </p:cTn>
                              </p:par>
                            </p:childTnLst>
                          </p:cTn>
                        </p:par>
                        <p:par>
                          <p:cTn id="32" fill="hold">
                            <p:stCondLst>
                              <p:cond delay="7000"/>
                            </p:stCondLst>
                            <p:childTnLst>
                              <p:par>
                                <p:cTn id="33" presetID="42"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8000"/>
                            </p:stCondLst>
                            <p:childTnLst>
                              <p:par>
                                <p:cTn id="39" presetID="42" presetClass="entr" presetSubtype="0"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 grpId="0"/>
      <p:bldP spid="359" grpId="0"/>
      <p:bldP spid="360" grpId="0"/>
      <p:bldP spid="361" grpId="0"/>
      <p:bldP spid="362" grpId="0"/>
      <p:bldP spid="363" grpId="0"/>
      <p:bldP spid="2" grpId="0" animBg="1"/>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89E0-3E07-EA84-F319-AC487D4F2582}"/>
              </a:ext>
            </a:extLst>
          </p:cNvPr>
          <p:cNvSpPr>
            <a:spLocks noGrp="1"/>
          </p:cNvSpPr>
          <p:nvPr>
            <p:ph type="title"/>
          </p:nvPr>
        </p:nvSpPr>
        <p:spPr/>
        <p:txBody>
          <a:bodyPr/>
          <a:lstStyle/>
          <a:p>
            <a:r>
              <a:rPr lang="en-US" dirty="0"/>
              <a:t>Saving </a:t>
            </a:r>
            <a:r>
              <a:rPr lang="en-US" u="sng" dirty="0"/>
              <a:t>1 Billion Birds</a:t>
            </a:r>
            <a:r>
              <a:rPr lang="en-US" dirty="0"/>
              <a:t> with </a:t>
            </a:r>
            <a:r>
              <a:rPr lang="en-US" u="sng" dirty="0">
                <a:pattFill prst="pct50">
                  <a:fgClr>
                    <a:schemeClr val="accent1"/>
                  </a:fgClr>
                  <a:bgClr>
                    <a:schemeClr val="bg1"/>
                  </a:bgClr>
                </a:pattFill>
              </a:rPr>
              <a:t>Polka Dots</a:t>
            </a:r>
            <a:r>
              <a:rPr lang="en-US" dirty="0"/>
              <a:t> and </a:t>
            </a:r>
            <a:r>
              <a:rPr lang="en-US" dirty="0">
                <a:pattFill prst="dkUpDiag">
                  <a:fgClr>
                    <a:schemeClr val="accent1"/>
                  </a:fgClr>
                  <a:bgClr>
                    <a:schemeClr val="bg1"/>
                  </a:bgClr>
                </a:pattFill>
              </a:rPr>
              <a:t>Stripes</a:t>
            </a:r>
          </a:p>
        </p:txBody>
      </p:sp>
      <p:pic>
        <p:nvPicPr>
          <p:cNvPr id="4" name="Picture 3">
            <a:extLst>
              <a:ext uri="{FF2B5EF4-FFF2-40B4-BE49-F238E27FC236}">
                <a16:creationId xmlns:a16="http://schemas.microsoft.com/office/drawing/2014/main" id="{3A58E7C5-B065-A00A-99F8-9783E6A17AD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709" y="1192106"/>
            <a:ext cx="3923829" cy="3436620"/>
          </a:xfrm>
          <a:prstGeom prst="rect">
            <a:avLst/>
          </a:prstGeom>
        </p:spPr>
      </p:pic>
      <p:pic>
        <p:nvPicPr>
          <p:cNvPr id="5" name="Picture 4">
            <a:extLst>
              <a:ext uri="{FF2B5EF4-FFF2-40B4-BE49-F238E27FC236}">
                <a16:creationId xmlns:a16="http://schemas.microsoft.com/office/drawing/2014/main" id="{8D7719FC-FCB5-E3B4-93C5-90CCE811BC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35482" y="1193619"/>
            <a:ext cx="1937173" cy="3432026"/>
          </a:xfrm>
          <a:prstGeom prst="rect">
            <a:avLst/>
          </a:prstGeom>
        </p:spPr>
      </p:pic>
      <p:pic>
        <p:nvPicPr>
          <p:cNvPr id="1026" name="Picture 2" descr="Bird-friendly window with dot pattern decal to prevent collisions">
            <a:extLst>
              <a:ext uri="{FF2B5EF4-FFF2-40B4-BE49-F238E27FC236}">
                <a16:creationId xmlns:a16="http://schemas.microsoft.com/office/drawing/2014/main" id="{B1583582-2D54-6C38-629F-903DD39570F6}"/>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786548" y="1493763"/>
            <a:ext cx="206447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up of a window&#10;&#10;Description automatically generated">
            <a:extLst>
              <a:ext uri="{FF2B5EF4-FFF2-40B4-BE49-F238E27FC236}">
                <a16:creationId xmlns:a16="http://schemas.microsoft.com/office/drawing/2014/main" id="{54D400F7-7445-AFBA-5D93-D37180BB8B2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052019" y="1192106"/>
            <a:ext cx="1953285" cy="2625750"/>
          </a:xfrm>
          <a:prstGeom prst="rect">
            <a:avLst/>
          </a:prstGeom>
        </p:spPr>
      </p:pic>
    </p:spTree>
    <p:extLst>
      <p:ext uri="{BB962C8B-B14F-4D97-AF65-F5344CB8AC3E}">
        <p14:creationId xmlns:p14="http://schemas.microsoft.com/office/powerpoint/2010/main" val="62990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026"/>
                                        </p:tgtEl>
                                        <p:attrNameLst>
                                          <p:attrName>style.visibility</p:attrName>
                                        </p:attrNameLst>
                                      </p:cBhvr>
                                      <p:to>
                                        <p:strVal val="visible"/>
                                      </p:to>
                                    </p:set>
                                    <p:anim calcmode="lin" valueType="num">
                                      <p:cBhvr additive="base">
                                        <p:cTn id="20" dur="500" fill="hold"/>
                                        <p:tgtEl>
                                          <p:spTgt spid="1026"/>
                                        </p:tgtEl>
                                        <p:attrNameLst>
                                          <p:attrName>ppt_x</p:attrName>
                                        </p:attrNameLst>
                                      </p:cBhvr>
                                      <p:tavLst>
                                        <p:tav tm="0">
                                          <p:val>
                                            <p:strVal val="1+#ppt_w/2"/>
                                          </p:val>
                                        </p:tav>
                                        <p:tav tm="100000">
                                          <p:val>
                                            <p:strVal val="#ppt_x"/>
                                          </p:val>
                                        </p:tav>
                                      </p:tavLst>
                                    </p:anim>
                                    <p:anim calcmode="lin" valueType="num">
                                      <p:cBhvr additive="base">
                                        <p:cTn id="21" dur="500" fill="hold"/>
                                        <p:tgtEl>
                                          <p:spTgt spid="1026"/>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EAC12-EB37-1164-C076-1B76673DC8EB}"/>
              </a:ext>
            </a:extLst>
          </p:cNvPr>
          <p:cNvSpPr>
            <a:spLocks noGrp="1"/>
          </p:cNvSpPr>
          <p:nvPr>
            <p:ph type="title"/>
          </p:nvPr>
        </p:nvSpPr>
        <p:spPr/>
        <p:txBody>
          <a:bodyPr/>
          <a:lstStyle/>
          <a:p>
            <a:r>
              <a:rPr lang="en-US" dirty="0"/>
              <a:t>Turn Off the Lights, Mark the Windows</a:t>
            </a:r>
          </a:p>
        </p:txBody>
      </p:sp>
      <p:pic>
        <p:nvPicPr>
          <p:cNvPr id="4" name="Picture 3">
            <a:extLst>
              <a:ext uri="{FF2B5EF4-FFF2-40B4-BE49-F238E27FC236}">
                <a16:creationId xmlns:a16="http://schemas.microsoft.com/office/drawing/2014/main" id="{DB0B0448-DCCB-C8A3-0E03-F30C57D4612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2"/>
          <a:stretch/>
        </p:blipFill>
        <p:spPr>
          <a:xfrm>
            <a:off x="2978950" y="1200725"/>
            <a:ext cx="3071378" cy="3421607"/>
          </a:xfrm>
          <a:prstGeom prst="rect">
            <a:avLst/>
          </a:prstGeom>
        </p:spPr>
      </p:pic>
      <p:pic>
        <p:nvPicPr>
          <p:cNvPr id="5" name="Picture 4">
            <a:extLst>
              <a:ext uri="{FF2B5EF4-FFF2-40B4-BE49-F238E27FC236}">
                <a16:creationId xmlns:a16="http://schemas.microsoft.com/office/drawing/2014/main" id="{8CDF6511-BEEF-E6E0-F22F-CB5A121FDAD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50012" y="1200724"/>
            <a:ext cx="2103517" cy="3421607"/>
          </a:xfrm>
          <a:prstGeom prst="rect">
            <a:avLst/>
          </a:prstGeom>
        </p:spPr>
      </p:pic>
      <p:pic>
        <p:nvPicPr>
          <p:cNvPr id="6" name="Picture 5">
            <a:extLst>
              <a:ext uri="{FF2B5EF4-FFF2-40B4-BE49-F238E27FC236}">
                <a16:creationId xmlns:a16="http://schemas.microsoft.com/office/drawing/2014/main" id="{D9591BA9-D233-0D4E-DC55-BD2E49A2489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1700" y="1200726"/>
            <a:ext cx="2567565" cy="3421607"/>
          </a:xfrm>
          <a:prstGeom prst="rect">
            <a:avLst/>
          </a:prstGeom>
        </p:spPr>
      </p:pic>
    </p:spTree>
    <p:extLst>
      <p:ext uri="{BB962C8B-B14F-4D97-AF65-F5344CB8AC3E}">
        <p14:creationId xmlns:p14="http://schemas.microsoft.com/office/powerpoint/2010/main" val="68311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05ACAF-7B72-9A5A-446C-C6FB0939F9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62367" y="-312666"/>
            <a:ext cx="5768831" cy="5768831"/>
          </a:xfrm>
          <a:prstGeom prst="rect">
            <a:avLst/>
          </a:prstGeom>
        </p:spPr>
      </p:pic>
      <p:sp>
        <p:nvSpPr>
          <p:cNvPr id="2" name="Title 1">
            <a:extLst>
              <a:ext uri="{FF2B5EF4-FFF2-40B4-BE49-F238E27FC236}">
                <a16:creationId xmlns:a16="http://schemas.microsoft.com/office/drawing/2014/main" id="{F4936AEF-978B-46A4-19AC-79EB346A434D}"/>
              </a:ext>
            </a:extLst>
          </p:cNvPr>
          <p:cNvSpPr>
            <a:spLocks noGrp="1"/>
          </p:cNvSpPr>
          <p:nvPr>
            <p:ph type="title"/>
          </p:nvPr>
        </p:nvSpPr>
        <p:spPr/>
        <p:txBody>
          <a:bodyPr/>
          <a:lstStyle/>
          <a:p>
            <a:r>
              <a:rPr lang="en-US" dirty="0"/>
              <a:t>Saving Birds, Having Fun</a:t>
            </a:r>
          </a:p>
        </p:txBody>
      </p:sp>
      <p:sp>
        <p:nvSpPr>
          <p:cNvPr id="3" name="Text Placeholder 2">
            <a:extLst>
              <a:ext uri="{FF2B5EF4-FFF2-40B4-BE49-F238E27FC236}">
                <a16:creationId xmlns:a16="http://schemas.microsoft.com/office/drawing/2014/main" id="{8BB1C0D5-8369-7611-E8D2-7C2E007A22CA}"/>
              </a:ext>
            </a:extLst>
          </p:cNvPr>
          <p:cNvSpPr>
            <a:spLocks noGrp="1"/>
          </p:cNvSpPr>
          <p:nvPr>
            <p:ph type="body" idx="1"/>
          </p:nvPr>
        </p:nvSpPr>
        <p:spPr/>
        <p:txBody>
          <a:bodyPr/>
          <a:lstStyle/>
          <a:p>
            <a:r>
              <a:rPr lang="en-US" dirty="0"/>
              <a:t>Today’s project:</a:t>
            </a:r>
          </a:p>
          <a:p>
            <a:pPr lvl="1"/>
            <a:r>
              <a:rPr lang="en-US" dirty="0"/>
              <a:t>Design a presentation to encourage others to save birds!</a:t>
            </a:r>
          </a:p>
          <a:p>
            <a:pPr lvl="1"/>
            <a:r>
              <a:rPr lang="en-US" dirty="0"/>
              <a:t>Pick a partner</a:t>
            </a:r>
          </a:p>
          <a:p>
            <a:pPr lvl="1"/>
            <a:r>
              <a:rPr lang="en-US" dirty="0"/>
              <a:t>Pick a bird to tell the story</a:t>
            </a:r>
          </a:p>
          <a:p>
            <a:endParaRPr lang="en-US" dirty="0"/>
          </a:p>
        </p:txBody>
      </p:sp>
      <p:sp>
        <p:nvSpPr>
          <p:cNvPr id="4" name="Text Placeholder 3">
            <a:extLst>
              <a:ext uri="{FF2B5EF4-FFF2-40B4-BE49-F238E27FC236}">
                <a16:creationId xmlns:a16="http://schemas.microsoft.com/office/drawing/2014/main" id="{2A97153B-857B-7C03-5A6F-4A302D4FAFD6}"/>
              </a:ext>
            </a:extLst>
          </p:cNvPr>
          <p:cNvSpPr>
            <a:spLocks noGrp="1"/>
          </p:cNvSpPr>
          <p:nvPr>
            <p:ph type="body" idx="2"/>
          </p:nvPr>
        </p:nvSpPr>
        <p:spPr>
          <a:xfrm>
            <a:off x="311700" y="3180550"/>
            <a:ext cx="3999900" cy="3340200"/>
          </a:xfrm>
        </p:spPr>
        <p:txBody>
          <a:bodyPr/>
          <a:lstStyle/>
          <a:p>
            <a:r>
              <a:rPr lang="en-US" dirty="0"/>
              <a:t>Future project:</a:t>
            </a:r>
          </a:p>
          <a:p>
            <a:pPr lvl="1"/>
            <a:r>
              <a:rPr lang="en-US" dirty="0"/>
              <a:t>Make our windows visible to birds!</a:t>
            </a:r>
          </a:p>
          <a:p>
            <a:pPr lvl="1"/>
            <a:r>
              <a:rPr lang="en-US" dirty="0"/>
              <a:t>Apply decals to the outside of windows</a:t>
            </a:r>
          </a:p>
          <a:p>
            <a:pPr lvl="1"/>
            <a:r>
              <a:rPr lang="en-US" dirty="0"/>
              <a:t>Space them 2 inches apart</a:t>
            </a:r>
          </a:p>
          <a:p>
            <a:endParaRPr lang="en-US" dirty="0"/>
          </a:p>
        </p:txBody>
      </p:sp>
    </p:spTree>
    <p:extLst>
      <p:ext uri="{BB962C8B-B14F-4D97-AF65-F5344CB8AC3E}">
        <p14:creationId xmlns:p14="http://schemas.microsoft.com/office/powerpoint/2010/main" val="421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92ED-451F-D754-2D5F-E4709393843F}"/>
              </a:ext>
            </a:extLst>
          </p:cNvPr>
          <p:cNvSpPr>
            <a:spLocks noGrp="1"/>
          </p:cNvSpPr>
          <p:nvPr>
            <p:ph type="title"/>
          </p:nvPr>
        </p:nvSpPr>
        <p:spPr/>
        <p:txBody>
          <a:bodyPr/>
          <a:lstStyle/>
          <a:p>
            <a:r>
              <a:rPr lang="en-US" dirty="0"/>
              <a:t>Bird that Often Collide with Windows and Towers</a:t>
            </a:r>
          </a:p>
        </p:txBody>
      </p:sp>
      <p:pic>
        <p:nvPicPr>
          <p:cNvPr id="6" name="Picture 5" descr="A bird on a flower&#10;&#10;Description automatically generated">
            <a:extLst>
              <a:ext uri="{FF2B5EF4-FFF2-40B4-BE49-F238E27FC236}">
                <a16:creationId xmlns:a16="http://schemas.microsoft.com/office/drawing/2014/main" id="{EF1038DF-1888-FC57-CF26-1A34B76D4C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1170" y="1081567"/>
            <a:ext cx="2009469" cy="1193801"/>
          </a:xfrm>
          <a:prstGeom prst="rect">
            <a:avLst/>
          </a:prstGeom>
        </p:spPr>
      </p:pic>
      <p:pic>
        <p:nvPicPr>
          <p:cNvPr id="8" name="Picture 7" descr="A bird on a tree&#10;&#10;Description automatically generated">
            <a:extLst>
              <a:ext uri="{FF2B5EF4-FFF2-40B4-BE49-F238E27FC236}">
                <a16:creationId xmlns:a16="http://schemas.microsoft.com/office/drawing/2014/main" id="{AC3F71E9-53E8-0200-0E7B-77114A2E186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102156" y="1092747"/>
            <a:ext cx="1814243" cy="1189418"/>
          </a:xfrm>
          <a:prstGeom prst="rect">
            <a:avLst/>
          </a:prstGeom>
        </p:spPr>
      </p:pic>
      <p:pic>
        <p:nvPicPr>
          <p:cNvPr id="10" name="Picture 9" descr="A bird perched on a branch&#10;&#10;Description automatically generated">
            <a:extLst>
              <a:ext uri="{FF2B5EF4-FFF2-40B4-BE49-F238E27FC236}">
                <a16:creationId xmlns:a16="http://schemas.microsoft.com/office/drawing/2014/main" id="{E5EE5078-A58B-97A1-5CCF-B344D69DF5E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843" b="-1403"/>
          <a:stretch/>
        </p:blipFill>
        <p:spPr>
          <a:xfrm>
            <a:off x="3862299" y="1092956"/>
            <a:ext cx="1667736" cy="1200971"/>
          </a:xfrm>
          <a:prstGeom prst="rect">
            <a:avLst/>
          </a:prstGeom>
        </p:spPr>
      </p:pic>
      <p:pic>
        <p:nvPicPr>
          <p:cNvPr id="12" name="Picture 11" descr="A bird on a tree&#10;&#10;Description automatically generated">
            <a:extLst>
              <a:ext uri="{FF2B5EF4-FFF2-40B4-BE49-F238E27FC236}">
                <a16:creationId xmlns:a16="http://schemas.microsoft.com/office/drawing/2014/main" id="{12312370-EA7E-41A4-1A9F-C469D10EF25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559982" y="1092747"/>
            <a:ext cx="831619" cy="1164266"/>
          </a:xfrm>
          <a:prstGeom prst="rect">
            <a:avLst/>
          </a:prstGeom>
        </p:spPr>
      </p:pic>
      <p:pic>
        <p:nvPicPr>
          <p:cNvPr id="14" name="Picture 13" descr="A bird on a branch&#10;&#10;Description automatically generated">
            <a:extLst>
              <a:ext uri="{FF2B5EF4-FFF2-40B4-BE49-F238E27FC236}">
                <a16:creationId xmlns:a16="http://schemas.microsoft.com/office/drawing/2014/main" id="{5F98387A-EE0E-50E5-F047-2A978158B74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445853" y="1082810"/>
            <a:ext cx="1016915" cy="1184139"/>
          </a:xfrm>
          <a:prstGeom prst="rect">
            <a:avLst/>
          </a:prstGeom>
        </p:spPr>
      </p:pic>
      <p:pic>
        <p:nvPicPr>
          <p:cNvPr id="16" name="Picture 15" descr="A bird sitting on a branch&#10;&#10;Description automatically generated">
            <a:extLst>
              <a:ext uri="{FF2B5EF4-FFF2-40B4-BE49-F238E27FC236}">
                <a16:creationId xmlns:a16="http://schemas.microsoft.com/office/drawing/2014/main" id="{86388206-7429-55DA-CF93-52DEBBD2058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135830" y="2383974"/>
            <a:ext cx="1502222" cy="1193801"/>
          </a:xfrm>
          <a:prstGeom prst="rect">
            <a:avLst/>
          </a:prstGeom>
        </p:spPr>
      </p:pic>
      <p:pic>
        <p:nvPicPr>
          <p:cNvPr id="18" name="Picture 17" descr="A bird on a branch&#10;&#10;Description automatically generated">
            <a:extLst>
              <a:ext uri="{FF2B5EF4-FFF2-40B4-BE49-F238E27FC236}">
                <a16:creationId xmlns:a16="http://schemas.microsoft.com/office/drawing/2014/main" id="{D18D8000-E44E-BC66-472F-639BB618A98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659509" y="2382986"/>
            <a:ext cx="1862415" cy="1188650"/>
          </a:xfrm>
          <a:prstGeom prst="rect">
            <a:avLst/>
          </a:prstGeom>
        </p:spPr>
      </p:pic>
      <p:pic>
        <p:nvPicPr>
          <p:cNvPr id="20" name="Picture 19" descr="A bird on a branch&#10;&#10;Description automatically generated">
            <a:extLst>
              <a:ext uri="{FF2B5EF4-FFF2-40B4-BE49-F238E27FC236}">
                <a16:creationId xmlns:a16="http://schemas.microsoft.com/office/drawing/2014/main" id="{ABD21150-B840-8897-D533-415F785FE7D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545448" y="2377835"/>
            <a:ext cx="1492251" cy="1193801"/>
          </a:xfrm>
          <a:prstGeom prst="rect">
            <a:avLst/>
          </a:prstGeom>
        </p:spPr>
      </p:pic>
      <p:pic>
        <p:nvPicPr>
          <p:cNvPr id="22" name="Picture 21" descr="A bird standing on the ground&#10;&#10;Description automatically generated">
            <a:extLst>
              <a:ext uri="{FF2B5EF4-FFF2-40B4-BE49-F238E27FC236}">
                <a16:creationId xmlns:a16="http://schemas.microsoft.com/office/drawing/2014/main" id="{61980A8A-D9AF-BDB5-BA63-AAFEE662305A}"/>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052597" y="2377835"/>
            <a:ext cx="1702487" cy="1193801"/>
          </a:xfrm>
          <a:prstGeom prst="rect">
            <a:avLst/>
          </a:prstGeom>
        </p:spPr>
      </p:pic>
      <p:pic>
        <p:nvPicPr>
          <p:cNvPr id="24" name="Picture 23" descr="A hummingbird flying in the air&#10;&#10;Description automatically generated">
            <a:extLst>
              <a:ext uri="{FF2B5EF4-FFF2-40B4-BE49-F238E27FC236}">
                <a16:creationId xmlns:a16="http://schemas.microsoft.com/office/drawing/2014/main" id="{06E56CDA-C706-FE27-467B-7A4F9367FCF8}"/>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7778609" y="2389459"/>
            <a:ext cx="1288802" cy="1191226"/>
          </a:xfrm>
          <a:prstGeom prst="rect">
            <a:avLst/>
          </a:prstGeom>
        </p:spPr>
      </p:pic>
      <p:pic>
        <p:nvPicPr>
          <p:cNvPr id="26" name="Picture 25" descr="A bird standing in the grass&#10;&#10;Description automatically generated">
            <a:extLst>
              <a:ext uri="{FF2B5EF4-FFF2-40B4-BE49-F238E27FC236}">
                <a16:creationId xmlns:a16="http://schemas.microsoft.com/office/drawing/2014/main" id="{78392910-8683-4AA1-12DE-8250D7FCC22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1170" y="3683805"/>
            <a:ext cx="1218433" cy="1188649"/>
          </a:xfrm>
          <a:prstGeom prst="rect">
            <a:avLst/>
          </a:prstGeom>
        </p:spPr>
      </p:pic>
      <p:pic>
        <p:nvPicPr>
          <p:cNvPr id="28" name="Picture 27" descr="A bird on a branch&#10;&#10;Description automatically generated">
            <a:extLst>
              <a:ext uri="{FF2B5EF4-FFF2-40B4-BE49-F238E27FC236}">
                <a16:creationId xmlns:a16="http://schemas.microsoft.com/office/drawing/2014/main" id="{2EC65EA1-9418-E0D7-1972-48EF3D0D0893}"/>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293999" y="3695995"/>
            <a:ext cx="1043726" cy="1164268"/>
          </a:xfrm>
          <a:prstGeom prst="rect">
            <a:avLst/>
          </a:prstGeom>
        </p:spPr>
      </p:pic>
      <p:pic>
        <p:nvPicPr>
          <p:cNvPr id="30" name="Picture 29" descr="Close-up of a bird in the leaves&#10;&#10;Description automatically generated">
            <a:extLst>
              <a:ext uri="{FF2B5EF4-FFF2-40B4-BE49-F238E27FC236}">
                <a16:creationId xmlns:a16="http://schemas.microsoft.com/office/drawing/2014/main" id="{D2EA24F6-55F3-3AC4-DDB7-B51ADD141D66}"/>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2362392" y="3695995"/>
            <a:ext cx="1784088" cy="1188649"/>
          </a:xfrm>
          <a:prstGeom prst="rect">
            <a:avLst/>
          </a:prstGeom>
        </p:spPr>
      </p:pic>
      <p:pic>
        <p:nvPicPr>
          <p:cNvPr id="32" name="Picture 31" descr="A bird on a tree&#10;&#10;Description automatically generated">
            <a:extLst>
              <a:ext uri="{FF2B5EF4-FFF2-40B4-BE49-F238E27FC236}">
                <a16:creationId xmlns:a16="http://schemas.microsoft.com/office/drawing/2014/main" id="{7C2E97A6-4D59-385B-9341-73026EE99CFB}"/>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179773" y="3678653"/>
            <a:ext cx="1492251" cy="1193801"/>
          </a:xfrm>
          <a:prstGeom prst="rect">
            <a:avLst/>
          </a:prstGeom>
        </p:spPr>
      </p:pic>
      <p:pic>
        <p:nvPicPr>
          <p:cNvPr id="34" name="Picture 33" descr="A bird sitting on a branch&#10;&#10;Description automatically generated">
            <a:extLst>
              <a:ext uri="{FF2B5EF4-FFF2-40B4-BE49-F238E27FC236}">
                <a16:creationId xmlns:a16="http://schemas.microsoft.com/office/drawing/2014/main" id="{493F623A-2E63-9EBB-F396-3D3BA75AE47D}"/>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5705317" y="3687644"/>
            <a:ext cx="1796301" cy="1188650"/>
          </a:xfrm>
          <a:prstGeom prst="rect">
            <a:avLst/>
          </a:prstGeom>
        </p:spPr>
      </p:pic>
      <p:sp>
        <p:nvSpPr>
          <p:cNvPr id="35" name="TextBox 34">
            <a:extLst>
              <a:ext uri="{FF2B5EF4-FFF2-40B4-BE49-F238E27FC236}">
                <a16:creationId xmlns:a16="http://schemas.microsoft.com/office/drawing/2014/main" id="{897AE5FA-10FB-17ED-8B8A-910DBCCF979D}"/>
              </a:ext>
            </a:extLst>
          </p:cNvPr>
          <p:cNvSpPr txBox="1"/>
          <p:nvPr/>
        </p:nvSpPr>
        <p:spPr>
          <a:xfrm>
            <a:off x="7517020" y="1032169"/>
            <a:ext cx="1571202" cy="1323439"/>
          </a:xfrm>
          <a:prstGeom prst="rect">
            <a:avLst/>
          </a:prstGeom>
          <a:noFill/>
        </p:spPr>
        <p:txBody>
          <a:bodyPr wrap="square" rtlCol="0">
            <a:spAutoFit/>
          </a:bodyPr>
          <a:lstStyle/>
          <a:p>
            <a:pPr marL="171450" indent="-171450">
              <a:buFont typeface="Arial" panose="020B0604020202020204" pitchFamily="34" charset="0"/>
              <a:buChar char="•"/>
            </a:pPr>
            <a:r>
              <a:rPr lang="en-US" sz="1000" dirty="0"/>
              <a:t>American goldfinch</a:t>
            </a:r>
          </a:p>
          <a:p>
            <a:pPr marL="171450" indent="-171450">
              <a:buFont typeface="Arial" panose="020B0604020202020204" pitchFamily="34" charset="0"/>
              <a:buChar char="•"/>
            </a:pPr>
            <a:r>
              <a:rPr lang="en-US" sz="1000" dirty="0"/>
              <a:t>Black-and-white warbler</a:t>
            </a:r>
          </a:p>
          <a:p>
            <a:pPr marL="171450" indent="-171450">
              <a:buFont typeface="Arial" panose="020B0604020202020204" pitchFamily="34" charset="0"/>
              <a:buChar char="•"/>
            </a:pPr>
            <a:r>
              <a:rPr lang="en-US" sz="1000" dirty="0"/>
              <a:t>Black-throated blue warbler</a:t>
            </a:r>
          </a:p>
          <a:p>
            <a:pPr marL="171450" indent="-171450">
              <a:buFont typeface="Arial" panose="020B0604020202020204" pitchFamily="34" charset="0"/>
              <a:buChar char="•"/>
            </a:pPr>
            <a:r>
              <a:rPr lang="en-US" sz="1000" dirty="0"/>
              <a:t>Brown Creeper</a:t>
            </a:r>
          </a:p>
          <a:p>
            <a:pPr marL="171450" indent="-171450">
              <a:buFont typeface="Arial" panose="020B0604020202020204" pitchFamily="34" charset="0"/>
              <a:buChar char="•"/>
            </a:pPr>
            <a:r>
              <a:rPr lang="en-US" sz="1000" dirty="0"/>
              <a:t>Common yellowthroat</a:t>
            </a:r>
          </a:p>
        </p:txBody>
      </p:sp>
      <p:sp>
        <p:nvSpPr>
          <p:cNvPr id="36" name="TextBox 35">
            <a:extLst>
              <a:ext uri="{FF2B5EF4-FFF2-40B4-BE49-F238E27FC236}">
                <a16:creationId xmlns:a16="http://schemas.microsoft.com/office/drawing/2014/main" id="{76B0B61D-3CCC-6E3F-A950-54ED7EF0C8A9}"/>
              </a:ext>
            </a:extLst>
          </p:cNvPr>
          <p:cNvSpPr txBox="1"/>
          <p:nvPr/>
        </p:nvSpPr>
        <p:spPr>
          <a:xfrm>
            <a:off x="-53722" y="2377177"/>
            <a:ext cx="1307677" cy="1169551"/>
          </a:xfrm>
          <a:prstGeom prst="rect">
            <a:avLst/>
          </a:prstGeom>
          <a:noFill/>
        </p:spPr>
        <p:txBody>
          <a:bodyPr wrap="square" rtlCol="0">
            <a:spAutoFit/>
          </a:bodyPr>
          <a:lstStyle/>
          <a:p>
            <a:pPr marL="171450" indent="-171450">
              <a:buFont typeface="Arial" panose="020B0604020202020204" pitchFamily="34" charset="0"/>
              <a:buChar char="•"/>
            </a:pPr>
            <a:r>
              <a:rPr lang="en-US" sz="1000" dirty="0"/>
              <a:t>Dark-eyed junco</a:t>
            </a:r>
          </a:p>
          <a:p>
            <a:pPr marL="171450" indent="-171450">
              <a:buFont typeface="Arial" panose="020B0604020202020204" pitchFamily="34" charset="0"/>
              <a:buChar char="•"/>
            </a:pPr>
            <a:r>
              <a:rPr lang="en-US" sz="1000" dirty="0"/>
              <a:t>Golden-winged warbler</a:t>
            </a:r>
          </a:p>
          <a:p>
            <a:pPr marL="171450" indent="-171450">
              <a:buFont typeface="Arial" panose="020B0604020202020204" pitchFamily="34" charset="0"/>
              <a:buChar char="•"/>
            </a:pPr>
            <a:r>
              <a:rPr lang="en-US" sz="1000" dirty="0"/>
              <a:t>Hermit thrush</a:t>
            </a:r>
          </a:p>
          <a:p>
            <a:pPr marL="171450" indent="-171450">
              <a:buFont typeface="Arial" panose="020B0604020202020204" pitchFamily="34" charset="0"/>
              <a:buChar char="•"/>
            </a:pPr>
            <a:r>
              <a:rPr lang="en-US" sz="1000" dirty="0"/>
              <a:t>Ovenbird</a:t>
            </a:r>
          </a:p>
          <a:p>
            <a:pPr marL="171450" indent="-171450">
              <a:buFont typeface="Arial" panose="020B0604020202020204" pitchFamily="34" charset="0"/>
              <a:buChar char="•"/>
            </a:pPr>
            <a:r>
              <a:rPr lang="en-US" sz="1000" dirty="0"/>
              <a:t>Ruby-throated hummingbird</a:t>
            </a:r>
          </a:p>
        </p:txBody>
      </p:sp>
      <p:sp>
        <p:nvSpPr>
          <p:cNvPr id="37" name="TextBox 36">
            <a:extLst>
              <a:ext uri="{FF2B5EF4-FFF2-40B4-BE49-F238E27FC236}">
                <a16:creationId xmlns:a16="http://schemas.microsoft.com/office/drawing/2014/main" id="{8C0791AA-73AB-FC7D-2DCF-186855C9C970}"/>
              </a:ext>
            </a:extLst>
          </p:cNvPr>
          <p:cNvSpPr txBox="1"/>
          <p:nvPr/>
        </p:nvSpPr>
        <p:spPr>
          <a:xfrm>
            <a:off x="7506630" y="3693071"/>
            <a:ext cx="1702487" cy="1169551"/>
          </a:xfrm>
          <a:prstGeom prst="rect">
            <a:avLst/>
          </a:prstGeom>
          <a:noFill/>
        </p:spPr>
        <p:txBody>
          <a:bodyPr wrap="square" rtlCol="0">
            <a:spAutoFit/>
          </a:bodyPr>
          <a:lstStyle/>
          <a:p>
            <a:pPr marL="171450" indent="-171450">
              <a:buFont typeface="Arial" panose="020B0604020202020204" pitchFamily="34" charset="0"/>
              <a:buChar char="•"/>
            </a:pPr>
            <a:r>
              <a:rPr lang="en-US" sz="1000" dirty="0"/>
              <a:t>White-throated sparrow</a:t>
            </a:r>
          </a:p>
          <a:p>
            <a:pPr marL="171450" indent="-171450">
              <a:buFont typeface="Arial" panose="020B0604020202020204" pitchFamily="34" charset="0"/>
              <a:buChar char="•"/>
            </a:pPr>
            <a:r>
              <a:rPr lang="en-US" sz="1000" dirty="0"/>
              <a:t>Wood thrush</a:t>
            </a:r>
          </a:p>
          <a:p>
            <a:pPr marL="171450" indent="-171450">
              <a:buFont typeface="Arial" panose="020B0604020202020204" pitchFamily="34" charset="0"/>
              <a:buChar char="•"/>
            </a:pPr>
            <a:r>
              <a:rPr lang="en-US" sz="1000" dirty="0"/>
              <a:t>Woodcock/    Timberdoodle</a:t>
            </a:r>
          </a:p>
          <a:p>
            <a:pPr marL="171450" indent="-171450">
              <a:buFont typeface="Arial" panose="020B0604020202020204" pitchFamily="34" charset="0"/>
              <a:buChar char="•"/>
            </a:pPr>
            <a:r>
              <a:rPr lang="en-US" sz="1000" dirty="0"/>
              <a:t>Yellow-bellied sapsucker</a:t>
            </a:r>
          </a:p>
          <a:p>
            <a:pPr marL="171450" indent="-171450">
              <a:buFont typeface="Arial" panose="020B0604020202020204" pitchFamily="34" charset="0"/>
              <a:buChar char="•"/>
            </a:pPr>
            <a:r>
              <a:rPr lang="en-US" sz="1000" dirty="0"/>
              <a:t>Yellow-billed cuckoo </a:t>
            </a:r>
          </a:p>
        </p:txBody>
      </p:sp>
    </p:spTree>
    <p:extLst>
      <p:ext uri="{BB962C8B-B14F-4D97-AF65-F5344CB8AC3E}">
        <p14:creationId xmlns:p14="http://schemas.microsoft.com/office/powerpoint/2010/main" val="3589681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DA1E-EE93-0C86-36ED-44F180890B8F}"/>
              </a:ext>
            </a:extLst>
          </p:cNvPr>
          <p:cNvSpPr>
            <a:spLocks noGrp="1"/>
          </p:cNvSpPr>
          <p:nvPr>
            <p:ph type="title"/>
          </p:nvPr>
        </p:nvSpPr>
        <p:spPr/>
        <p:txBody>
          <a:bodyPr/>
          <a:lstStyle/>
          <a:p>
            <a:r>
              <a:rPr lang="en-US" dirty="0"/>
              <a:t>Motivating Change - behavior.rare.org </a:t>
            </a:r>
          </a:p>
        </p:txBody>
      </p:sp>
      <p:sp>
        <p:nvSpPr>
          <p:cNvPr id="3" name="Text Placeholder 2">
            <a:extLst>
              <a:ext uri="{FF2B5EF4-FFF2-40B4-BE49-F238E27FC236}">
                <a16:creationId xmlns:a16="http://schemas.microsoft.com/office/drawing/2014/main" id="{04D9BDD2-D5CA-4114-FA65-BDDF484B2A49}"/>
              </a:ext>
            </a:extLst>
          </p:cNvPr>
          <p:cNvSpPr>
            <a:spLocks noGrp="1"/>
          </p:cNvSpPr>
          <p:nvPr>
            <p:ph type="body" idx="1"/>
          </p:nvPr>
        </p:nvSpPr>
        <p:spPr>
          <a:xfrm>
            <a:off x="311700" y="1228675"/>
            <a:ext cx="3074296" cy="3340200"/>
          </a:xfrm>
        </p:spPr>
        <p:txBody>
          <a:bodyPr/>
          <a:lstStyle/>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Why people </a:t>
            </a:r>
            <a:r>
              <a:rPr lang="en-US" sz="1800" u="sng" kern="100" dirty="0">
                <a:effectLst/>
                <a:latin typeface="Aptos" panose="020B0004020202020204" pitchFamily="34" charset="0"/>
                <a:ea typeface="Aptos" panose="020B0004020202020204" pitchFamily="34" charset="0"/>
                <a:cs typeface="Times New Roman" panose="02020603050405020304" pitchFamily="18" charset="0"/>
              </a:rPr>
              <a:t>don’t do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things:</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not possible</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not clear what they should do</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easier and safer not to do anything (risk aversion)</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annoying or inconvenient</a:t>
            </a:r>
          </a:p>
          <a:p>
            <a:pPr marL="342900" marR="0" lvl="0" indent="-342900">
              <a:lnSpc>
                <a:spcPct val="107000"/>
              </a:lnSpc>
              <a:spcBef>
                <a:spcPts val="0"/>
              </a:spcBef>
              <a:spcAft>
                <a:spcPts val="80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They don’t get why they should do something</a:t>
            </a:r>
          </a:p>
          <a:p>
            <a:endParaRPr lang="en-US" dirty="0"/>
          </a:p>
        </p:txBody>
      </p:sp>
      <p:sp>
        <p:nvSpPr>
          <p:cNvPr id="4" name="Text Placeholder 3">
            <a:extLst>
              <a:ext uri="{FF2B5EF4-FFF2-40B4-BE49-F238E27FC236}">
                <a16:creationId xmlns:a16="http://schemas.microsoft.com/office/drawing/2014/main" id="{7B368A61-D831-52A2-1FA7-3F0127181C2C}"/>
              </a:ext>
            </a:extLst>
          </p:cNvPr>
          <p:cNvSpPr>
            <a:spLocks noGrp="1"/>
          </p:cNvSpPr>
          <p:nvPr>
            <p:ph type="body" idx="2"/>
          </p:nvPr>
        </p:nvSpPr>
        <p:spPr>
          <a:xfrm>
            <a:off x="3537754" y="1235132"/>
            <a:ext cx="2808725" cy="3340200"/>
          </a:xfrm>
        </p:spPr>
        <p:txBody>
          <a:bodyPr/>
          <a:lstStyle/>
          <a:p>
            <a:pPr marL="0" marR="0" indent="0">
              <a:lnSpc>
                <a:spcPct val="107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Why people </a:t>
            </a:r>
            <a:r>
              <a:rPr lang="en-US" sz="1800" u="sng" kern="100" dirty="0">
                <a:effectLst/>
                <a:latin typeface="Aptos" panose="020B0004020202020204" pitchFamily="34" charset="0"/>
                <a:ea typeface="Aptos" panose="020B0004020202020204" pitchFamily="34" charset="0"/>
                <a:cs typeface="Times New Roman" panose="02020603050405020304" pitchFamily="18" charset="0"/>
              </a:rPr>
              <a:t>will do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things:</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Other people are doing it</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Fun, easy, has an impact</a:t>
            </a:r>
          </a:p>
          <a:p>
            <a:pPr marL="342900" marR="0" lvl="0" indent="-342900">
              <a:lnSpc>
                <a:spcPct val="107000"/>
              </a:lnSpc>
              <a:spcBef>
                <a:spcPts val="0"/>
              </a:spcBef>
              <a:spcAft>
                <a:spcPts val="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Impact of something bigger</a:t>
            </a:r>
          </a:p>
          <a:p>
            <a:pPr marL="342900" marR="0" lvl="0" indent="-342900">
              <a:lnSpc>
                <a:spcPct val="107000"/>
              </a:lnSpc>
              <a:spcBef>
                <a:spcPts val="0"/>
              </a:spcBef>
              <a:spcAft>
                <a:spcPts val="80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 benefits me personally</a:t>
            </a:r>
          </a:p>
          <a:p>
            <a:endParaRPr lang="en-US" dirty="0"/>
          </a:p>
        </p:txBody>
      </p:sp>
      <p:pic>
        <p:nvPicPr>
          <p:cNvPr id="5" name="Picture 4">
            <a:extLst>
              <a:ext uri="{FF2B5EF4-FFF2-40B4-BE49-F238E27FC236}">
                <a16:creationId xmlns:a16="http://schemas.microsoft.com/office/drawing/2014/main" id="{E3C6AA28-49DB-D21C-8A2C-2D097F3B43D3}"/>
              </a:ext>
            </a:extLst>
          </p:cNvPr>
          <p:cNvPicPr>
            <a:picLocks noChangeAspect="1"/>
          </p:cNvPicPr>
          <p:nvPr/>
        </p:nvPicPr>
        <p:blipFill>
          <a:blip r:embed="rId3"/>
          <a:stretch>
            <a:fillRect/>
          </a:stretch>
        </p:blipFill>
        <p:spPr>
          <a:xfrm>
            <a:off x="6498237" y="1260996"/>
            <a:ext cx="2485730" cy="3340200"/>
          </a:xfrm>
          <a:prstGeom prst="rect">
            <a:avLst/>
          </a:prstGeom>
        </p:spPr>
      </p:pic>
      <p:sp>
        <p:nvSpPr>
          <p:cNvPr id="6" name="TextBox 5">
            <a:extLst>
              <a:ext uri="{FF2B5EF4-FFF2-40B4-BE49-F238E27FC236}">
                <a16:creationId xmlns:a16="http://schemas.microsoft.com/office/drawing/2014/main" id="{D9EE4969-9511-FE20-96C1-2B915B4097D1}"/>
              </a:ext>
            </a:extLst>
          </p:cNvPr>
          <p:cNvSpPr txBox="1"/>
          <p:nvPr/>
        </p:nvSpPr>
        <p:spPr>
          <a:xfrm>
            <a:off x="6498237" y="4614453"/>
            <a:ext cx="2202847" cy="307777"/>
          </a:xfrm>
          <a:prstGeom prst="rect">
            <a:avLst/>
          </a:prstGeom>
          <a:noFill/>
        </p:spPr>
        <p:txBody>
          <a:bodyPr wrap="none" rtlCol="0">
            <a:spAutoFit/>
          </a:bodyPr>
          <a:lstStyle/>
          <a:p>
            <a:r>
              <a:rPr lang="en-US" dirty="0"/>
              <a:t>Other people are doing it!</a:t>
            </a:r>
          </a:p>
        </p:txBody>
      </p:sp>
    </p:spTree>
    <p:extLst>
      <p:ext uri="{BB962C8B-B14F-4D97-AF65-F5344CB8AC3E}">
        <p14:creationId xmlns:p14="http://schemas.microsoft.com/office/powerpoint/2010/main" val="952496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05738-0528-A3D8-EBAA-1D768178E773}"/>
              </a:ext>
            </a:extLst>
          </p:cNvPr>
          <p:cNvSpPr>
            <a:spLocks noGrp="1"/>
          </p:cNvSpPr>
          <p:nvPr>
            <p:ph type="title"/>
          </p:nvPr>
        </p:nvSpPr>
        <p:spPr/>
        <p:txBody>
          <a:bodyPr/>
          <a:lstStyle/>
          <a:p>
            <a:r>
              <a:rPr lang="en-US" dirty="0"/>
              <a:t>Extra Slides</a:t>
            </a:r>
          </a:p>
        </p:txBody>
      </p:sp>
      <p:sp>
        <p:nvSpPr>
          <p:cNvPr id="3" name="Text Placeholder 2">
            <a:extLst>
              <a:ext uri="{FF2B5EF4-FFF2-40B4-BE49-F238E27FC236}">
                <a16:creationId xmlns:a16="http://schemas.microsoft.com/office/drawing/2014/main" id="{476AA4AD-E626-BFAE-CA89-F0FFB0E001D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77492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965B-9353-6635-CEA9-0C25403538C8}"/>
              </a:ext>
            </a:extLst>
          </p:cNvPr>
          <p:cNvSpPr>
            <a:spLocks noGrp="1"/>
          </p:cNvSpPr>
          <p:nvPr>
            <p:ph type="title"/>
          </p:nvPr>
        </p:nvSpPr>
        <p:spPr/>
        <p:txBody>
          <a:bodyPr/>
          <a:lstStyle/>
          <a:p>
            <a:r>
              <a:rPr lang="en-US" dirty="0"/>
              <a:t>Diagram of Window retrofit</a:t>
            </a:r>
          </a:p>
        </p:txBody>
      </p:sp>
      <p:sp>
        <p:nvSpPr>
          <p:cNvPr id="4" name="Rectangle 3">
            <a:extLst>
              <a:ext uri="{FF2B5EF4-FFF2-40B4-BE49-F238E27FC236}">
                <a16:creationId xmlns:a16="http://schemas.microsoft.com/office/drawing/2014/main" id="{D70053B4-C48D-D2D7-A05F-2DED4AB2BED4}"/>
              </a:ext>
            </a:extLst>
          </p:cNvPr>
          <p:cNvSpPr/>
          <p:nvPr/>
        </p:nvSpPr>
        <p:spPr>
          <a:xfrm>
            <a:off x="1808672" y="1186731"/>
            <a:ext cx="4572000" cy="34290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agle with solid fill">
            <a:extLst>
              <a:ext uri="{FF2B5EF4-FFF2-40B4-BE49-F238E27FC236}">
                <a16:creationId xmlns:a16="http://schemas.microsoft.com/office/drawing/2014/main" id="{A1946BA8-7F83-8398-50AF-73D5A9519F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84763" y="1604200"/>
            <a:ext cx="457200" cy="457200"/>
          </a:xfrm>
          <a:prstGeom prst="rect">
            <a:avLst/>
          </a:prstGeom>
        </p:spPr>
      </p:pic>
      <p:pic>
        <p:nvPicPr>
          <p:cNvPr id="7" name="Graphic 6" descr="Eagle with solid fill">
            <a:extLst>
              <a:ext uri="{FF2B5EF4-FFF2-40B4-BE49-F238E27FC236}">
                <a16:creationId xmlns:a16="http://schemas.microsoft.com/office/drawing/2014/main" id="{2B37DA9E-F4A3-A9AD-F430-CEEB7EA93C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3522" y="3707272"/>
            <a:ext cx="457200" cy="457200"/>
          </a:xfrm>
          <a:prstGeom prst="rect">
            <a:avLst/>
          </a:prstGeom>
        </p:spPr>
      </p:pic>
      <p:pic>
        <p:nvPicPr>
          <p:cNvPr id="8" name="Graphic 7" descr="Eagle with solid fill">
            <a:extLst>
              <a:ext uri="{FF2B5EF4-FFF2-40B4-BE49-F238E27FC236}">
                <a16:creationId xmlns:a16="http://schemas.microsoft.com/office/drawing/2014/main" id="{A3D9B04E-16CB-6C9A-F1B2-40A251C9AD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82973" y="2865234"/>
            <a:ext cx="457200" cy="457200"/>
          </a:xfrm>
          <a:prstGeom prst="rect">
            <a:avLst/>
          </a:prstGeom>
        </p:spPr>
      </p:pic>
      <p:pic>
        <p:nvPicPr>
          <p:cNvPr id="9" name="Graphic 8" descr="Eagle with solid fill">
            <a:extLst>
              <a:ext uri="{FF2B5EF4-FFF2-40B4-BE49-F238E27FC236}">
                <a16:creationId xmlns:a16="http://schemas.microsoft.com/office/drawing/2014/main" id="{83B7AA1D-4EDD-C2CD-4843-B27CF32FA9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20109" y="3476225"/>
            <a:ext cx="457200" cy="457200"/>
          </a:xfrm>
          <a:prstGeom prst="rect">
            <a:avLst/>
          </a:prstGeom>
        </p:spPr>
      </p:pic>
      <p:pic>
        <p:nvPicPr>
          <p:cNvPr id="10" name="Graphic 9" descr="Eagle with solid fill">
            <a:extLst>
              <a:ext uri="{FF2B5EF4-FFF2-40B4-BE49-F238E27FC236}">
                <a16:creationId xmlns:a16="http://schemas.microsoft.com/office/drawing/2014/main" id="{4D8FDBCB-81E7-A220-1DAF-BFD699CB0F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9947" y="2656107"/>
            <a:ext cx="457200" cy="457200"/>
          </a:xfrm>
          <a:prstGeom prst="rect">
            <a:avLst/>
          </a:prstGeom>
        </p:spPr>
      </p:pic>
      <p:pic>
        <p:nvPicPr>
          <p:cNvPr id="11" name="Graphic 10" descr="Eagle with solid fill">
            <a:extLst>
              <a:ext uri="{FF2B5EF4-FFF2-40B4-BE49-F238E27FC236}">
                <a16:creationId xmlns:a16="http://schemas.microsoft.com/office/drawing/2014/main" id="{47A1FFBC-46A4-48EC-60C3-CD0A65F935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62600" y="1651719"/>
            <a:ext cx="457200" cy="457200"/>
          </a:xfrm>
          <a:prstGeom prst="rect">
            <a:avLst/>
          </a:prstGeom>
        </p:spPr>
      </p:pic>
      <p:pic>
        <p:nvPicPr>
          <p:cNvPr id="18" name="Graphic 17" descr="Eagle with solid fill">
            <a:extLst>
              <a:ext uri="{FF2B5EF4-FFF2-40B4-BE49-F238E27FC236}">
                <a16:creationId xmlns:a16="http://schemas.microsoft.com/office/drawing/2014/main" id="{B8577B49-5C0A-7F76-DA07-4ADEA8C895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60419" y="3419783"/>
            <a:ext cx="804672" cy="804672"/>
          </a:xfrm>
          <a:prstGeom prst="rect">
            <a:avLst/>
          </a:prstGeom>
        </p:spPr>
      </p:pic>
      <p:pic>
        <p:nvPicPr>
          <p:cNvPr id="19" name="Graphic 18" descr="Eagle with solid fill">
            <a:extLst>
              <a:ext uri="{FF2B5EF4-FFF2-40B4-BE49-F238E27FC236}">
                <a16:creationId xmlns:a16="http://schemas.microsoft.com/office/drawing/2014/main" id="{A9DCC254-642F-B093-EC3B-54AFCA6B9F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20962" y="3566526"/>
            <a:ext cx="804672" cy="804672"/>
          </a:xfrm>
          <a:prstGeom prst="rect">
            <a:avLst/>
          </a:prstGeom>
        </p:spPr>
      </p:pic>
      <p:pic>
        <p:nvPicPr>
          <p:cNvPr id="20" name="Graphic 19" descr="Eagle with solid fill">
            <a:extLst>
              <a:ext uri="{FF2B5EF4-FFF2-40B4-BE49-F238E27FC236}">
                <a16:creationId xmlns:a16="http://schemas.microsoft.com/office/drawing/2014/main" id="{A8D423FF-A1F1-AF71-80D8-7BA4ED0126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3522" y="2498895"/>
            <a:ext cx="804672" cy="804672"/>
          </a:xfrm>
          <a:prstGeom prst="rect">
            <a:avLst/>
          </a:prstGeom>
        </p:spPr>
      </p:pic>
      <p:pic>
        <p:nvPicPr>
          <p:cNvPr id="21" name="Graphic 20" descr="Eagle with solid fill">
            <a:extLst>
              <a:ext uri="{FF2B5EF4-FFF2-40B4-BE49-F238E27FC236}">
                <a16:creationId xmlns:a16="http://schemas.microsoft.com/office/drawing/2014/main" id="{62A84E77-7C54-884F-107B-59BF8C7EA5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44218" y="2558106"/>
            <a:ext cx="804672" cy="804672"/>
          </a:xfrm>
          <a:prstGeom prst="rect">
            <a:avLst/>
          </a:prstGeom>
        </p:spPr>
      </p:pic>
      <p:pic>
        <p:nvPicPr>
          <p:cNvPr id="22" name="Graphic 21" descr="Eagle with solid fill">
            <a:extLst>
              <a:ext uri="{FF2B5EF4-FFF2-40B4-BE49-F238E27FC236}">
                <a16:creationId xmlns:a16="http://schemas.microsoft.com/office/drawing/2014/main" id="{AA373E5C-101F-B51C-9AF4-C145E9F582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04473" y="1646098"/>
            <a:ext cx="804672" cy="804672"/>
          </a:xfrm>
          <a:prstGeom prst="rect">
            <a:avLst/>
          </a:prstGeom>
        </p:spPr>
      </p:pic>
      <p:pic>
        <p:nvPicPr>
          <p:cNvPr id="23" name="Graphic 22" descr="Eagle with solid fill">
            <a:extLst>
              <a:ext uri="{FF2B5EF4-FFF2-40B4-BE49-F238E27FC236}">
                <a16:creationId xmlns:a16="http://schemas.microsoft.com/office/drawing/2014/main" id="{36FD9C74-E7D3-01D5-6E66-E82C4393C1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76159" y="1646098"/>
            <a:ext cx="804672" cy="804672"/>
          </a:xfrm>
          <a:prstGeom prst="rect">
            <a:avLst/>
          </a:prstGeom>
        </p:spPr>
      </p:pic>
      <p:cxnSp>
        <p:nvCxnSpPr>
          <p:cNvPr id="25" name="Straight Arrow Connector 24">
            <a:extLst>
              <a:ext uri="{FF2B5EF4-FFF2-40B4-BE49-F238E27FC236}">
                <a16:creationId xmlns:a16="http://schemas.microsoft.com/office/drawing/2014/main" id="{0D05487B-1753-95FA-632E-94C72B305A1F}"/>
              </a:ext>
            </a:extLst>
          </p:cNvPr>
          <p:cNvCxnSpPr>
            <a:cxnSpLocks/>
          </p:cNvCxnSpPr>
          <p:nvPr/>
        </p:nvCxnSpPr>
        <p:spPr>
          <a:xfrm>
            <a:off x="2752804" y="1880319"/>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B9C15A2-AF5F-2035-E50B-5E36A4594410}"/>
              </a:ext>
            </a:extLst>
          </p:cNvPr>
          <p:cNvCxnSpPr>
            <a:cxnSpLocks/>
          </p:cNvCxnSpPr>
          <p:nvPr/>
        </p:nvCxnSpPr>
        <p:spPr>
          <a:xfrm>
            <a:off x="5980979" y="3470115"/>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9748845-25AC-5FFC-6619-32D1B4712D7F}"/>
              </a:ext>
            </a:extLst>
          </p:cNvPr>
          <p:cNvCxnSpPr>
            <a:cxnSpLocks/>
          </p:cNvCxnSpPr>
          <p:nvPr/>
        </p:nvCxnSpPr>
        <p:spPr>
          <a:xfrm>
            <a:off x="5982417" y="25717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85148A1-AC08-7735-E615-CFDFC6F34F49}"/>
              </a:ext>
            </a:extLst>
          </p:cNvPr>
          <p:cNvCxnSpPr>
            <a:cxnSpLocks/>
          </p:cNvCxnSpPr>
          <p:nvPr/>
        </p:nvCxnSpPr>
        <p:spPr>
          <a:xfrm>
            <a:off x="5982418" y="1664299"/>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1BF6054-D861-8A5E-8EC4-1BE48CE92CF5}"/>
              </a:ext>
            </a:extLst>
          </p:cNvPr>
          <p:cNvCxnSpPr>
            <a:cxnSpLocks/>
          </p:cNvCxnSpPr>
          <p:nvPr/>
        </p:nvCxnSpPr>
        <p:spPr>
          <a:xfrm>
            <a:off x="1810109" y="44005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A61EB78-0843-7D2A-AD9F-730BFD6FF8BF}"/>
              </a:ext>
            </a:extLst>
          </p:cNvPr>
          <p:cNvCxnSpPr>
            <a:cxnSpLocks/>
          </p:cNvCxnSpPr>
          <p:nvPr/>
        </p:nvCxnSpPr>
        <p:spPr>
          <a:xfrm>
            <a:off x="1828800" y="3471193"/>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1577545-6C37-4AB7-A59D-747A4F1D9B59}"/>
              </a:ext>
            </a:extLst>
          </p:cNvPr>
          <p:cNvCxnSpPr>
            <a:cxnSpLocks/>
          </p:cNvCxnSpPr>
          <p:nvPr/>
        </p:nvCxnSpPr>
        <p:spPr>
          <a:xfrm>
            <a:off x="1828800" y="2578579"/>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BC5713A-4A27-E83D-971E-EFDD3C78A8C6}"/>
              </a:ext>
            </a:extLst>
          </p:cNvPr>
          <p:cNvCxnSpPr>
            <a:cxnSpLocks/>
          </p:cNvCxnSpPr>
          <p:nvPr/>
        </p:nvCxnSpPr>
        <p:spPr>
          <a:xfrm>
            <a:off x="1828800" y="1664299"/>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998F8C4-B380-84F3-62D9-B05C1D016E66}"/>
              </a:ext>
            </a:extLst>
          </p:cNvPr>
          <p:cNvCxnSpPr>
            <a:cxnSpLocks/>
          </p:cNvCxnSpPr>
          <p:nvPr/>
        </p:nvCxnSpPr>
        <p:spPr>
          <a:xfrm>
            <a:off x="3980831" y="2112873"/>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C3FE5FD-376C-8CBE-BD8A-BA60FD28A3B6}"/>
              </a:ext>
            </a:extLst>
          </p:cNvPr>
          <p:cNvCxnSpPr>
            <a:cxnSpLocks/>
          </p:cNvCxnSpPr>
          <p:nvPr/>
        </p:nvCxnSpPr>
        <p:spPr>
          <a:xfrm>
            <a:off x="7162800" y="25717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3764D44-008C-46B2-F5A2-B6EE604E444C}"/>
              </a:ext>
            </a:extLst>
          </p:cNvPr>
          <p:cNvCxnSpPr>
            <a:cxnSpLocks/>
          </p:cNvCxnSpPr>
          <p:nvPr/>
        </p:nvCxnSpPr>
        <p:spPr>
          <a:xfrm>
            <a:off x="5162679" y="1880319"/>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783D397-BE1C-9B4E-350E-AD4D8888F252}"/>
              </a:ext>
            </a:extLst>
          </p:cNvPr>
          <p:cNvCxnSpPr>
            <a:cxnSpLocks/>
          </p:cNvCxnSpPr>
          <p:nvPr/>
        </p:nvCxnSpPr>
        <p:spPr>
          <a:xfrm>
            <a:off x="2759216" y="3787665"/>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AB743DC-1053-91DD-E25B-B531C6BE92DB}"/>
              </a:ext>
            </a:extLst>
          </p:cNvPr>
          <p:cNvCxnSpPr>
            <a:cxnSpLocks/>
          </p:cNvCxnSpPr>
          <p:nvPr/>
        </p:nvCxnSpPr>
        <p:spPr>
          <a:xfrm>
            <a:off x="5503422" y="1202147"/>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BB64456-690D-0DE3-5CE7-85122A9C0E2A}"/>
              </a:ext>
            </a:extLst>
          </p:cNvPr>
          <p:cNvCxnSpPr>
            <a:cxnSpLocks/>
          </p:cNvCxnSpPr>
          <p:nvPr/>
        </p:nvCxnSpPr>
        <p:spPr>
          <a:xfrm>
            <a:off x="5980978" y="44005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60E1A0F-BBE9-12C3-3BE8-C0CC02F56DC4}"/>
              </a:ext>
            </a:extLst>
          </p:cNvPr>
          <p:cNvCxnSpPr>
            <a:cxnSpLocks/>
          </p:cNvCxnSpPr>
          <p:nvPr/>
        </p:nvCxnSpPr>
        <p:spPr>
          <a:xfrm>
            <a:off x="4572000" y="1202147"/>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3AFC1D7-C2BB-C867-08CD-5742C11B36DB}"/>
              </a:ext>
            </a:extLst>
          </p:cNvPr>
          <p:cNvCxnSpPr>
            <a:cxnSpLocks/>
          </p:cNvCxnSpPr>
          <p:nvPr/>
        </p:nvCxnSpPr>
        <p:spPr>
          <a:xfrm>
            <a:off x="3631031" y="1202147"/>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0508691-840A-5155-5495-8BDC1C31BD5D}"/>
              </a:ext>
            </a:extLst>
          </p:cNvPr>
          <p:cNvCxnSpPr>
            <a:cxnSpLocks/>
          </p:cNvCxnSpPr>
          <p:nvPr/>
        </p:nvCxnSpPr>
        <p:spPr>
          <a:xfrm>
            <a:off x="2741963" y="1202147"/>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B3BD983-B9B0-22AE-8036-8D3BA421DDFB}"/>
              </a:ext>
            </a:extLst>
          </p:cNvPr>
          <p:cNvCxnSpPr>
            <a:cxnSpLocks/>
          </p:cNvCxnSpPr>
          <p:nvPr/>
        </p:nvCxnSpPr>
        <p:spPr>
          <a:xfrm>
            <a:off x="5486169" y="4147149"/>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B919711-D8E9-0B78-9F49-3C9D11B2B426}"/>
              </a:ext>
            </a:extLst>
          </p:cNvPr>
          <p:cNvCxnSpPr>
            <a:cxnSpLocks/>
          </p:cNvCxnSpPr>
          <p:nvPr/>
        </p:nvCxnSpPr>
        <p:spPr>
          <a:xfrm>
            <a:off x="4572000" y="4147149"/>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2BD1D23-614E-0F94-9F6F-20C1544BCEB0}"/>
              </a:ext>
            </a:extLst>
          </p:cNvPr>
          <p:cNvCxnSpPr>
            <a:cxnSpLocks/>
          </p:cNvCxnSpPr>
          <p:nvPr/>
        </p:nvCxnSpPr>
        <p:spPr>
          <a:xfrm>
            <a:off x="3636782" y="4147149"/>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41695B0-9E4C-0A64-889D-CDFEBE4D4B64}"/>
              </a:ext>
            </a:extLst>
          </p:cNvPr>
          <p:cNvCxnSpPr>
            <a:cxnSpLocks/>
          </p:cNvCxnSpPr>
          <p:nvPr/>
        </p:nvCxnSpPr>
        <p:spPr>
          <a:xfrm>
            <a:off x="2759216" y="4147149"/>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F2CBDF0C-A051-CDC1-C7FC-CB52106DD474}"/>
              </a:ext>
            </a:extLst>
          </p:cNvPr>
          <p:cNvCxnSpPr>
            <a:cxnSpLocks/>
          </p:cNvCxnSpPr>
          <p:nvPr/>
        </p:nvCxnSpPr>
        <p:spPr>
          <a:xfrm>
            <a:off x="2641609" y="2061400"/>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5A95EA1F-CA12-6DDA-3209-13FC8B178258}"/>
              </a:ext>
            </a:extLst>
          </p:cNvPr>
          <p:cNvCxnSpPr>
            <a:cxnSpLocks/>
          </p:cNvCxnSpPr>
          <p:nvPr/>
        </p:nvCxnSpPr>
        <p:spPr>
          <a:xfrm>
            <a:off x="2693367" y="3230133"/>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7FB07E3-DBFE-AAFA-FFE8-9192BCA76341}"/>
              </a:ext>
            </a:extLst>
          </p:cNvPr>
          <p:cNvCxnSpPr>
            <a:cxnSpLocks/>
          </p:cNvCxnSpPr>
          <p:nvPr/>
        </p:nvCxnSpPr>
        <p:spPr>
          <a:xfrm>
            <a:off x="4806809" y="2407968"/>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72664FC-FFC5-1419-F31E-6B3B9C0724C3}"/>
              </a:ext>
            </a:extLst>
          </p:cNvPr>
          <p:cNvCxnSpPr>
            <a:cxnSpLocks/>
          </p:cNvCxnSpPr>
          <p:nvPr/>
        </p:nvCxnSpPr>
        <p:spPr>
          <a:xfrm>
            <a:off x="5785449" y="2061400"/>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8D7ADBF-9C67-E5D5-2609-304C1D07B5F3}"/>
              </a:ext>
            </a:extLst>
          </p:cNvPr>
          <p:cNvCxnSpPr>
            <a:cxnSpLocks/>
          </p:cNvCxnSpPr>
          <p:nvPr/>
        </p:nvCxnSpPr>
        <p:spPr>
          <a:xfrm>
            <a:off x="3636782" y="3198623"/>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5221BD9-B323-F269-F4DC-65E7C40FFF34}"/>
              </a:ext>
            </a:extLst>
          </p:cNvPr>
          <p:cNvCxnSpPr>
            <a:cxnSpLocks/>
          </p:cNvCxnSpPr>
          <p:nvPr/>
        </p:nvCxnSpPr>
        <p:spPr>
          <a:xfrm>
            <a:off x="4550922" y="3099459"/>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7AE4D8E-628D-A38C-A465-C566CB83FCB4}"/>
              </a:ext>
            </a:extLst>
          </p:cNvPr>
          <p:cNvCxnSpPr>
            <a:cxnSpLocks/>
          </p:cNvCxnSpPr>
          <p:nvPr/>
        </p:nvCxnSpPr>
        <p:spPr>
          <a:xfrm>
            <a:off x="4727275" y="2960442"/>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736507C-50A0-8595-0441-E9D764C89335}"/>
              </a:ext>
            </a:extLst>
          </p:cNvPr>
          <p:cNvCxnSpPr>
            <a:cxnSpLocks/>
          </p:cNvCxnSpPr>
          <p:nvPr/>
        </p:nvCxnSpPr>
        <p:spPr>
          <a:xfrm>
            <a:off x="4303143" y="3826073"/>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4981E58-4E84-F86F-FC0E-2E0825EAC96B}"/>
              </a:ext>
            </a:extLst>
          </p:cNvPr>
          <p:cNvCxnSpPr>
            <a:cxnSpLocks/>
          </p:cNvCxnSpPr>
          <p:nvPr/>
        </p:nvCxnSpPr>
        <p:spPr>
          <a:xfrm>
            <a:off x="7620000" y="30289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2766876-A945-CEBB-E533-6F5845503487}"/>
              </a:ext>
            </a:extLst>
          </p:cNvPr>
          <p:cNvCxnSpPr>
            <a:cxnSpLocks/>
          </p:cNvCxnSpPr>
          <p:nvPr/>
        </p:nvCxnSpPr>
        <p:spPr>
          <a:xfrm>
            <a:off x="7772400" y="31813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FF139F8-9024-533B-38BB-88D05A5C72BB}"/>
              </a:ext>
            </a:extLst>
          </p:cNvPr>
          <p:cNvCxnSpPr>
            <a:cxnSpLocks/>
          </p:cNvCxnSpPr>
          <p:nvPr/>
        </p:nvCxnSpPr>
        <p:spPr>
          <a:xfrm>
            <a:off x="7924800" y="33337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B0450BE-E05A-50AD-25A3-93A6BBCA10F1}"/>
              </a:ext>
            </a:extLst>
          </p:cNvPr>
          <p:cNvCxnSpPr>
            <a:cxnSpLocks/>
          </p:cNvCxnSpPr>
          <p:nvPr/>
        </p:nvCxnSpPr>
        <p:spPr>
          <a:xfrm>
            <a:off x="8077200" y="34861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11A05119-F8AD-3628-9D8E-BC7F44695581}"/>
              </a:ext>
            </a:extLst>
          </p:cNvPr>
          <p:cNvCxnSpPr>
            <a:cxnSpLocks/>
          </p:cNvCxnSpPr>
          <p:nvPr/>
        </p:nvCxnSpPr>
        <p:spPr>
          <a:xfrm>
            <a:off x="8229600" y="3638550"/>
            <a:ext cx="41694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F012B85B-D160-2DE0-3E17-EF79B9394C74}"/>
              </a:ext>
            </a:extLst>
          </p:cNvPr>
          <p:cNvCxnSpPr>
            <a:cxnSpLocks/>
          </p:cNvCxnSpPr>
          <p:nvPr/>
        </p:nvCxnSpPr>
        <p:spPr>
          <a:xfrm>
            <a:off x="3638708" y="2403821"/>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D8112D35-E908-CF8F-783B-8D5DB58375E2}"/>
              </a:ext>
            </a:extLst>
          </p:cNvPr>
          <p:cNvCxnSpPr>
            <a:cxnSpLocks/>
          </p:cNvCxnSpPr>
          <p:nvPr/>
        </p:nvCxnSpPr>
        <p:spPr>
          <a:xfrm>
            <a:off x="7811134" y="2109997"/>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A746FAE4-556B-033B-ECE4-5057550640B2}"/>
              </a:ext>
            </a:extLst>
          </p:cNvPr>
          <p:cNvCxnSpPr>
            <a:cxnSpLocks/>
          </p:cNvCxnSpPr>
          <p:nvPr/>
        </p:nvCxnSpPr>
        <p:spPr>
          <a:xfrm>
            <a:off x="7915224" y="1404954"/>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EE1F1DC-7C3B-2F64-4C00-6E98DEB1672E}"/>
              </a:ext>
            </a:extLst>
          </p:cNvPr>
          <p:cNvCxnSpPr>
            <a:cxnSpLocks/>
          </p:cNvCxnSpPr>
          <p:nvPr/>
        </p:nvCxnSpPr>
        <p:spPr>
          <a:xfrm>
            <a:off x="8067624" y="1557354"/>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2285EB07-C2E8-90AC-32D8-E405EFA4AA13}"/>
              </a:ext>
            </a:extLst>
          </p:cNvPr>
          <p:cNvCxnSpPr>
            <a:cxnSpLocks/>
          </p:cNvCxnSpPr>
          <p:nvPr/>
        </p:nvCxnSpPr>
        <p:spPr>
          <a:xfrm>
            <a:off x="8220024" y="1709754"/>
            <a:ext cx="0" cy="4685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855E93EB-DD19-ED23-81E1-C4BB40915E7A}"/>
              </a:ext>
            </a:extLst>
          </p:cNvPr>
          <p:cNvSpPr txBox="1"/>
          <p:nvPr/>
        </p:nvSpPr>
        <p:spPr>
          <a:xfrm>
            <a:off x="6959619" y="2241614"/>
            <a:ext cx="851515" cy="307777"/>
          </a:xfrm>
          <a:prstGeom prst="rect">
            <a:avLst/>
          </a:prstGeom>
          <a:noFill/>
        </p:spPr>
        <p:txBody>
          <a:bodyPr wrap="none" rtlCol="0">
            <a:spAutoFit/>
          </a:bodyPr>
          <a:lstStyle/>
          <a:p>
            <a:r>
              <a:rPr lang="en-US" dirty="0"/>
              <a:t>2 inches</a:t>
            </a:r>
          </a:p>
        </p:txBody>
      </p:sp>
    </p:spTree>
    <p:extLst>
      <p:ext uri="{BB962C8B-B14F-4D97-AF65-F5344CB8AC3E}">
        <p14:creationId xmlns:p14="http://schemas.microsoft.com/office/powerpoint/2010/main" val="4086218489"/>
      </p:ext>
    </p:extLst>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667</TotalTime>
  <Words>2676</Words>
  <Application>Microsoft Office PowerPoint</Application>
  <PresentationFormat>On-screen Show (16:9)</PresentationFormat>
  <Paragraphs>192</Paragraphs>
  <Slides>20</Slides>
  <Notes>20</Notes>
  <HiddenSlides>0</HiddenSlides>
  <MMClips>2</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Beach Day</vt:lpstr>
      <vt:lpstr>Under no circumstances may these images or videos be used for anything other than educational purposes. If you want to use these images or videos for any purposes other than educational purposes, please follow the steps outlined on this website: https://support.ebird.org/en/support/solutions/articles/48001064551-requesting-and-downloading-media.  These teaching slides were adapted from the Cornell Lab K-12 Education team. Video and photo credits are listed below each one. We invite you to use these slides with your students in the classroom. You may edit this file, but please do not distribute the original or edited versions beyond your classroom. Simply refer your friends and colleagues back to this document.   Other classroom resources developed by the Cornell Lab K-12 Education team can be found at:  https://www.birds.cornell.edu/k12/get-started/  and  https://www.birds.cornell.edu/k12/science-nature-activities-for-cooped-up-kids/   If you have questions about this PowerPoint or how you can use it for educational purposes only, please email Pamela_Toschik@fws.gov. </vt:lpstr>
      <vt:lpstr>Flight,  Migration, &amp; Collision Prevention</vt:lpstr>
      <vt:lpstr>How do Birds Fly?</vt:lpstr>
      <vt:lpstr>Try it!</vt:lpstr>
      <vt:lpstr>Bird Flight</vt:lpstr>
      <vt:lpstr>WHy Fly? </vt:lpstr>
      <vt:lpstr>Migration</vt:lpstr>
      <vt:lpstr>Migration Maps</vt:lpstr>
      <vt:lpstr>Migration Maps</vt:lpstr>
      <vt:lpstr>Amazing Migrations</vt:lpstr>
      <vt:lpstr>Flight and Migration can be Hazardous!</vt:lpstr>
      <vt:lpstr>Flight and Migration can be Hazardous!</vt:lpstr>
      <vt:lpstr>What Can People Do to Help?</vt:lpstr>
      <vt:lpstr>Saving 1 Billion Birds with Polka Dots and Stripes</vt:lpstr>
      <vt:lpstr>Turn Off the Lights, Mark the Windows</vt:lpstr>
      <vt:lpstr>Saving Birds, Having Fun</vt:lpstr>
      <vt:lpstr>Bird that Often Collide with Windows and Towers</vt:lpstr>
      <vt:lpstr>Motivating Change - behavior.rare.org </vt:lpstr>
      <vt:lpstr>Extra Slides</vt:lpstr>
      <vt:lpstr>Diagram of Window retrofit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&amp;  Migration</dc:title>
  <dc:creator>Toschik, Pamela Christine</dc:creator>
  <cp:lastModifiedBy>Toschik, Pamela C</cp:lastModifiedBy>
  <cp:revision>18</cp:revision>
  <dcterms:modified xsi:type="dcterms:W3CDTF">2024-08-19T20:25:01Z</dcterms:modified>
</cp:coreProperties>
</file>